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87" r:id="rId2"/>
    <p:sldId id="470" r:id="rId3"/>
    <p:sldId id="479" r:id="rId4"/>
    <p:sldId id="471" r:id="rId5"/>
    <p:sldId id="488" r:id="rId6"/>
    <p:sldId id="484" r:id="rId7"/>
    <p:sldId id="487" r:id="rId8"/>
    <p:sldId id="476" r:id="rId9"/>
    <p:sldId id="490" r:id="rId10"/>
    <p:sldId id="491" r:id="rId11"/>
    <p:sldId id="492" r:id="rId12"/>
    <p:sldId id="486" r:id="rId13"/>
    <p:sldId id="493" r:id="rId14"/>
    <p:sldId id="494" r:id="rId15"/>
    <p:sldId id="472" r:id="rId16"/>
    <p:sldId id="452" r:id="rId17"/>
    <p:sldId id="483" r:id="rId18"/>
    <p:sldId id="478" r:id="rId19"/>
    <p:sldId id="482" r:id="rId20"/>
    <p:sldId id="481" r:id="rId21"/>
    <p:sldId id="473" r:id="rId22"/>
    <p:sldId id="496" r:id="rId23"/>
    <p:sldId id="495" r:id="rId24"/>
    <p:sldId id="497" r:id="rId25"/>
    <p:sldId id="466" r:id="rId26"/>
  </p:sldIdLst>
  <p:sldSz cx="9144000" cy="6858000" type="screen4x3"/>
  <p:notesSz cx="7077075" cy="9363075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CC00"/>
    <a:srgbClr val="EFEFFF"/>
    <a:srgbClr val="99FFCC"/>
    <a:srgbClr val="FFFF99"/>
    <a:srgbClr val="CCFFCC"/>
    <a:srgbClr val="66FF99"/>
    <a:srgbClr val="A50021"/>
    <a:srgbClr val="CC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9836" autoAdjust="0"/>
  </p:normalViewPr>
  <p:slideViewPr>
    <p:cSldViewPr>
      <p:cViewPr>
        <p:scale>
          <a:sx n="87" d="100"/>
          <a:sy n="87" d="100"/>
        </p:scale>
        <p:origin x="-870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84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4" tIns="46962" rIns="93924" bIns="46962" numCol="1" anchor="t" anchorCtr="0" compatLnSpc="1">
            <a:prstTxWarp prst="textNoShape">
              <a:avLst/>
            </a:prstTxWarp>
          </a:bodyPr>
          <a:lstStyle>
            <a:lvl1pPr algn="l" defTabSz="940186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05" y="0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4" tIns="46962" rIns="93924" bIns="46962" numCol="1" anchor="t" anchorCtr="0" compatLnSpc="1">
            <a:prstTxWarp prst="textNoShape">
              <a:avLst/>
            </a:prstTxWarp>
          </a:bodyPr>
          <a:lstStyle>
            <a:lvl1pPr algn="r" defTabSz="940186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3003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4" tIns="46962" rIns="93924" bIns="46962" numCol="1" anchor="b" anchorCtr="0" compatLnSpc="1">
            <a:prstTxWarp prst="textNoShape">
              <a:avLst/>
            </a:prstTxWarp>
          </a:bodyPr>
          <a:lstStyle>
            <a:lvl1pPr algn="l" defTabSz="940186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05" y="8893003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4" tIns="46962" rIns="93924" bIns="46962" numCol="1" anchor="b" anchorCtr="0" compatLnSpc="1">
            <a:prstTxWarp prst="textNoShape">
              <a:avLst/>
            </a:prstTxWarp>
          </a:bodyPr>
          <a:lstStyle>
            <a:lvl1pPr algn="r" defTabSz="940186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D461099C-6F4B-41F8-9304-D68288A1333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65382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4" tIns="46962" rIns="93924" bIns="46962" numCol="1" anchor="t" anchorCtr="0" compatLnSpc="1">
            <a:prstTxWarp prst="textNoShape">
              <a:avLst/>
            </a:prstTxWarp>
          </a:bodyPr>
          <a:lstStyle>
            <a:lvl1pPr algn="l" defTabSz="940186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705" y="0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4" tIns="46962" rIns="93924" bIns="46962" numCol="1" anchor="t" anchorCtr="0" compatLnSpc="1">
            <a:prstTxWarp prst="textNoShape">
              <a:avLst/>
            </a:prstTxWarp>
          </a:bodyPr>
          <a:lstStyle>
            <a:lvl1pPr algn="r" defTabSz="940186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4713" cy="3513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7708" y="4448101"/>
            <a:ext cx="5661660" cy="4213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4" tIns="46962" rIns="93924" bIns="469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3003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4" tIns="46962" rIns="93924" bIns="46962" numCol="1" anchor="b" anchorCtr="0" compatLnSpc="1">
            <a:prstTxWarp prst="textNoShape">
              <a:avLst/>
            </a:prstTxWarp>
          </a:bodyPr>
          <a:lstStyle>
            <a:lvl1pPr algn="l" defTabSz="940186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705" y="8893003"/>
            <a:ext cx="3066733" cy="46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24" tIns="46962" rIns="93924" bIns="46962" numCol="1" anchor="b" anchorCtr="0" compatLnSpc="1">
            <a:prstTxWarp prst="textNoShape">
              <a:avLst/>
            </a:prstTxWarp>
          </a:bodyPr>
          <a:lstStyle>
            <a:lvl1pPr algn="r" defTabSz="940186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9FEB2C3B-D24B-4A69-BB63-C57CC1307399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28827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5D93E2-7040-47DE-965D-DCC95C7B9430}" type="slidenum">
              <a:rPr lang="zh-CN" altLang="en-US" smtClean="0"/>
              <a:pPr/>
              <a:t>1</a:t>
            </a:fld>
            <a:endParaRPr lang="en-US" altLang="zh-CN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610" y="4448101"/>
            <a:ext cx="5189855" cy="4213064"/>
          </a:xfrm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Introduce oneself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D9468F-D698-4E76-AA99-821FB0D6CFC8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sz="1400" b="1" dirty="0"/>
              <a:t>There are </a:t>
            </a:r>
            <a:r>
              <a:rPr lang="en-US" sz="1400" b="1" dirty="0"/>
              <a:t>three big ideas on sets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D9468F-D698-4E76-AA99-821FB0D6CFC8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sz="1400" b="1" dirty="0"/>
              <a:t>There are </a:t>
            </a:r>
            <a:r>
              <a:rPr lang="en-US" sz="1400" b="1" dirty="0"/>
              <a:t>three big ideas on sets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186" eaLnBrk="0" hangingPunct="0">
              <a:defRPr sz="3700">
                <a:solidFill>
                  <a:schemeClr val="tx1"/>
                </a:solidFill>
                <a:latin typeface="Arial" charset="0"/>
              </a:defRPr>
            </a:lvl1pPr>
            <a:lvl2pPr marL="756026" indent="-290779" defTabSz="940186" eaLnBrk="0" hangingPunct="0">
              <a:defRPr sz="3700">
                <a:solidFill>
                  <a:schemeClr val="tx1"/>
                </a:solidFill>
                <a:latin typeface="Arial" charset="0"/>
              </a:defRPr>
            </a:lvl2pPr>
            <a:lvl3pPr marL="1163117" indent="-232623" defTabSz="940186" eaLnBrk="0" hangingPunct="0">
              <a:defRPr sz="3700">
                <a:solidFill>
                  <a:schemeClr val="tx1"/>
                </a:solidFill>
                <a:latin typeface="Arial" charset="0"/>
              </a:defRPr>
            </a:lvl3pPr>
            <a:lvl4pPr marL="1628364" indent="-232623" defTabSz="940186" eaLnBrk="0" hangingPunct="0">
              <a:defRPr sz="3700">
                <a:solidFill>
                  <a:schemeClr val="tx1"/>
                </a:solidFill>
                <a:latin typeface="Arial" charset="0"/>
              </a:defRPr>
            </a:lvl4pPr>
            <a:lvl5pPr marL="2093610" indent="-232623" defTabSz="940186" eaLnBrk="0" hangingPunct="0">
              <a:defRPr sz="3700">
                <a:solidFill>
                  <a:schemeClr val="tx1"/>
                </a:solidFill>
                <a:latin typeface="Arial" charset="0"/>
              </a:defRPr>
            </a:lvl5pPr>
            <a:lvl6pPr marL="2558857" indent="-232623" algn="ctr" defTabSz="940186" eaLnBrk="0" fontAlgn="base" hangingPunct="0">
              <a:spcBef>
                <a:spcPct val="5000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6pPr>
            <a:lvl7pPr marL="3024104" indent="-232623" algn="ctr" defTabSz="940186" eaLnBrk="0" fontAlgn="base" hangingPunct="0">
              <a:spcBef>
                <a:spcPct val="5000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7pPr>
            <a:lvl8pPr marL="3489350" indent="-232623" algn="ctr" defTabSz="940186" eaLnBrk="0" fontAlgn="base" hangingPunct="0">
              <a:spcBef>
                <a:spcPct val="5000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8pPr>
            <a:lvl9pPr marL="3954597" indent="-232623" algn="ctr" defTabSz="940186" eaLnBrk="0" fontAlgn="base" hangingPunct="0">
              <a:spcBef>
                <a:spcPct val="5000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D64540-7787-4F40-9F3A-CE9F702053C7}" type="slidenum">
              <a:rPr lang="en-US" sz="1200"/>
              <a:pPr eaLnBrk="1" hangingPunct="1"/>
              <a:t>22</a:t>
            </a:fld>
            <a:endParaRPr lang="en-US" sz="1200" dirty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186" eaLnBrk="0" hangingPunct="0">
              <a:defRPr sz="3700">
                <a:solidFill>
                  <a:schemeClr val="tx1"/>
                </a:solidFill>
                <a:latin typeface="Arial" charset="0"/>
              </a:defRPr>
            </a:lvl1pPr>
            <a:lvl2pPr marL="756026" indent="-290779" defTabSz="940186" eaLnBrk="0" hangingPunct="0">
              <a:defRPr sz="3700">
                <a:solidFill>
                  <a:schemeClr val="tx1"/>
                </a:solidFill>
                <a:latin typeface="Arial" charset="0"/>
              </a:defRPr>
            </a:lvl2pPr>
            <a:lvl3pPr marL="1163117" indent="-232623" defTabSz="940186" eaLnBrk="0" hangingPunct="0">
              <a:defRPr sz="3700">
                <a:solidFill>
                  <a:schemeClr val="tx1"/>
                </a:solidFill>
                <a:latin typeface="Arial" charset="0"/>
              </a:defRPr>
            </a:lvl3pPr>
            <a:lvl4pPr marL="1628364" indent="-232623" defTabSz="940186" eaLnBrk="0" hangingPunct="0">
              <a:defRPr sz="3700">
                <a:solidFill>
                  <a:schemeClr val="tx1"/>
                </a:solidFill>
                <a:latin typeface="Arial" charset="0"/>
              </a:defRPr>
            </a:lvl4pPr>
            <a:lvl5pPr marL="2093610" indent="-232623" defTabSz="940186" eaLnBrk="0" hangingPunct="0">
              <a:defRPr sz="3700">
                <a:solidFill>
                  <a:schemeClr val="tx1"/>
                </a:solidFill>
                <a:latin typeface="Arial" charset="0"/>
              </a:defRPr>
            </a:lvl5pPr>
            <a:lvl6pPr marL="2558857" indent="-232623" algn="ctr" defTabSz="940186" eaLnBrk="0" fontAlgn="base" hangingPunct="0">
              <a:spcBef>
                <a:spcPct val="5000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6pPr>
            <a:lvl7pPr marL="3024104" indent="-232623" algn="ctr" defTabSz="940186" eaLnBrk="0" fontAlgn="base" hangingPunct="0">
              <a:spcBef>
                <a:spcPct val="5000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7pPr>
            <a:lvl8pPr marL="3489350" indent="-232623" algn="ctr" defTabSz="940186" eaLnBrk="0" fontAlgn="base" hangingPunct="0">
              <a:spcBef>
                <a:spcPct val="5000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8pPr>
            <a:lvl9pPr marL="3954597" indent="-232623" algn="ctr" defTabSz="940186" eaLnBrk="0" fontAlgn="base" hangingPunct="0">
              <a:spcBef>
                <a:spcPct val="5000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C457DB-25CF-43CE-8146-61063FD2A6B4}" type="slidenum">
              <a:rPr lang="en-US" sz="1200"/>
              <a:pPr eaLnBrk="1" hangingPunct="1"/>
              <a:t>23</a:t>
            </a:fld>
            <a:endParaRPr lang="en-US" sz="1200" dirty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610" y="4448101"/>
            <a:ext cx="5189855" cy="42130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Introduce oneself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02F02B-B9C2-4220-A52A-8B7F7D615461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610" y="4448101"/>
            <a:ext cx="5189855" cy="4213064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Introduce oneself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5"/>
          <p:cNvGraphicFramePr>
            <a:graphicFrameLocks noChangeAspect="1"/>
          </p:cNvGraphicFramePr>
          <p:nvPr/>
        </p:nvGraphicFramePr>
        <p:xfrm>
          <a:off x="0" y="0"/>
          <a:ext cx="9144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6" name="Photo Editor Photo" r:id="rId3" imgW="19742857" imgH="2704762" progId="">
                  <p:embed/>
                </p:oleObj>
              </mc:Choice>
              <mc:Fallback>
                <p:oleObj name="Photo Editor Photo" r:id="rId3" imgW="19742857" imgH="2704762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1295400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CE55-6252-4B06-BAEA-1CB97BA1D10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7A199-7BB9-4FC6-B3A2-470BB655541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DC29A-C6BD-4196-86B8-D2BA494B12D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1B835-3464-4C3E-8F4D-AB7D06C7AD2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A6875-129F-4BAA-B54B-167EA825C65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2139F-183E-4EBB-AE2A-595C1D908CC7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4"/>
          <p:cNvGraphicFramePr>
            <a:graphicFrameLocks noChangeAspect="1"/>
          </p:cNvGraphicFramePr>
          <p:nvPr/>
        </p:nvGraphicFramePr>
        <p:xfrm>
          <a:off x="0" y="6248400"/>
          <a:ext cx="4572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0" name="Photo Editor Photo" r:id="rId3" imgW="19742857" imgH="2704762" progId="">
                  <p:embed/>
                </p:oleObj>
              </mc:Choice>
              <mc:Fallback>
                <p:oleObj name="Photo Editor Photo" r:id="rId3" imgW="19742857" imgH="2704762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248400"/>
                        <a:ext cx="4572000" cy="609600"/>
                      </a:xfrm>
                      <a:prstGeom prst="rect">
                        <a:avLst/>
                      </a:prstGeom>
                      <a:solidFill>
                        <a:srgbClr val="3333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5"/>
          <p:cNvSpPr>
            <a:spLocks noChangeArrowheads="1"/>
          </p:cNvSpPr>
          <p:nvPr userDrawn="1"/>
        </p:nvSpPr>
        <p:spPr bwMode="auto">
          <a:xfrm>
            <a:off x="4572000" y="6248400"/>
            <a:ext cx="4572000" cy="6096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6" name="Group 16"/>
          <p:cNvGrpSpPr>
            <a:grpSpLocks/>
          </p:cNvGrpSpPr>
          <p:nvPr userDrawn="1"/>
        </p:nvGrpSpPr>
        <p:grpSpPr bwMode="auto">
          <a:xfrm>
            <a:off x="0" y="152400"/>
            <a:ext cx="2133600" cy="1752600"/>
            <a:chOff x="1920" y="1296"/>
            <a:chExt cx="1680" cy="1488"/>
          </a:xfrm>
        </p:grpSpPr>
        <p:sp>
          <p:nvSpPr>
            <p:cNvPr id="7" name="Oval 17"/>
            <p:cNvSpPr>
              <a:spLocks noChangeArrowheads="1"/>
            </p:cNvSpPr>
            <p:nvPr/>
          </p:nvSpPr>
          <p:spPr bwMode="auto">
            <a:xfrm>
              <a:off x="1920" y="1296"/>
              <a:ext cx="1120" cy="1018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9525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Oval 18"/>
            <p:cNvSpPr>
              <a:spLocks noChangeArrowheads="1"/>
            </p:cNvSpPr>
            <p:nvPr/>
          </p:nvSpPr>
          <p:spPr bwMode="auto">
            <a:xfrm>
              <a:off x="2160" y="1766"/>
              <a:ext cx="1120" cy="1018"/>
            </a:xfrm>
            <a:prstGeom prst="ellipse">
              <a:avLst/>
            </a:prstGeom>
            <a:solidFill>
              <a:srgbClr val="00CCFF">
                <a:alpha val="50000"/>
              </a:srgbClr>
            </a:solidFill>
            <a:ln w="9525" algn="ctr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Oval 19"/>
            <p:cNvSpPr>
              <a:spLocks noChangeArrowheads="1"/>
            </p:cNvSpPr>
            <p:nvPr/>
          </p:nvSpPr>
          <p:spPr bwMode="auto">
            <a:xfrm>
              <a:off x="2480" y="1296"/>
              <a:ext cx="1120" cy="1018"/>
            </a:xfrm>
            <a:prstGeom prst="ellipse">
              <a:avLst/>
            </a:prstGeom>
            <a:solidFill>
              <a:srgbClr val="00FF00">
                <a:alpha val="50000"/>
              </a:srgbClr>
            </a:solidFill>
            <a:ln w="9525" algn="ctr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FA547-9CF4-4A13-A538-CB30EF730F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13BCD-241E-4420-9B9B-2AE0FE532BB0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7F686-85E7-4BB3-9FA0-2775383A8BC5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5B293-9227-4A6D-A8D1-70E80F4AD1F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FF34A-5D78-4C8C-AF0E-9E4EB4CCB6A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D3B9-2FF0-4547-BF66-15FB7629D435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9B5C4-937D-4AAE-837C-89582D1323B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A1DFF-A842-4EC7-ABD4-1CCC02AE77DF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8875B-4026-4B96-BC66-816F10AB0E3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9ABE5DC0-FD74-477B-8530-366545B920C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  <p:graphicFrame>
        <p:nvGraphicFramePr>
          <p:cNvPr id="1026" name="Object 14"/>
          <p:cNvGraphicFramePr>
            <a:graphicFrameLocks noChangeAspect="1"/>
          </p:cNvGraphicFramePr>
          <p:nvPr/>
        </p:nvGraphicFramePr>
        <p:xfrm>
          <a:off x="0" y="6248400"/>
          <a:ext cx="4572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Photo Editor Photo" r:id="rId18" imgW="19742857" imgH="2704762" progId="">
                  <p:embed/>
                </p:oleObj>
              </mc:Choice>
              <mc:Fallback>
                <p:oleObj name="Photo Editor Photo" r:id="rId18" imgW="19742857" imgH="2704762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248400"/>
                        <a:ext cx="4572000" cy="609600"/>
                      </a:xfrm>
                      <a:prstGeom prst="rect">
                        <a:avLst/>
                      </a:prstGeom>
                      <a:solidFill>
                        <a:srgbClr val="3333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D9D8E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9" name="Rectangle 15"/>
          <p:cNvSpPr>
            <a:spLocks noChangeArrowheads="1"/>
          </p:cNvSpPr>
          <p:nvPr userDrawn="1"/>
        </p:nvSpPr>
        <p:spPr bwMode="auto">
          <a:xfrm>
            <a:off x="4572000" y="6248400"/>
            <a:ext cx="4572000" cy="6096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1033" name="Group 16"/>
          <p:cNvGrpSpPr>
            <a:grpSpLocks/>
          </p:cNvGrpSpPr>
          <p:nvPr userDrawn="1"/>
        </p:nvGrpSpPr>
        <p:grpSpPr bwMode="auto">
          <a:xfrm>
            <a:off x="0" y="152400"/>
            <a:ext cx="2133600" cy="1752600"/>
            <a:chOff x="1920" y="1296"/>
            <a:chExt cx="1680" cy="1488"/>
          </a:xfrm>
        </p:grpSpPr>
        <p:sp>
          <p:nvSpPr>
            <p:cNvPr id="16401" name="Oval 17"/>
            <p:cNvSpPr>
              <a:spLocks noChangeArrowheads="1"/>
            </p:cNvSpPr>
            <p:nvPr/>
          </p:nvSpPr>
          <p:spPr bwMode="auto">
            <a:xfrm>
              <a:off x="1920" y="1296"/>
              <a:ext cx="1120" cy="1018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9525" algn="ctr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402" name="Oval 18"/>
            <p:cNvSpPr>
              <a:spLocks noChangeArrowheads="1"/>
            </p:cNvSpPr>
            <p:nvPr/>
          </p:nvSpPr>
          <p:spPr bwMode="auto">
            <a:xfrm>
              <a:off x="2160" y="1766"/>
              <a:ext cx="1120" cy="1018"/>
            </a:xfrm>
            <a:prstGeom prst="ellipse">
              <a:avLst/>
            </a:prstGeom>
            <a:solidFill>
              <a:srgbClr val="00CCFF">
                <a:alpha val="50000"/>
              </a:srgbClr>
            </a:solidFill>
            <a:ln w="9525" algn="ctr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403" name="Oval 19"/>
            <p:cNvSpPr>
              <a:spLocks noChangeArrowheads="1"/>
            </p:cNvSpPr>
            <p:nvPr/>
          </p:nvSpPr>
          <p:spPr bwMode="auto">
            <a:xfrm>
              <a:off x="2480" y="1296"/>
              <a:ext cx="1120" cy="1018"/>
            </a:xfrm>
            <a:prstGeom prst="ellipse">
              <a:avLst/>
            </a:prstGeom>
            <a:solidFill>
              <a:srgbClr val="00FF00">
                <a:alpha val="50000"/>
              </a:srgbClr>
            </a:solidFill>
            <a:ln w="9525" algn="ctr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8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FF66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FF66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FF66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FF66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FF66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FF66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FF66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FF66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FF66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reicheldep1@nku.edu" TargetMode="External"/><Relationship Id="rId2" Type="http://schemas.openxmlformats.org/officeDocument/2006/relationships/hyperlink" Target="http://www.kymath.or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1828800" y="533400"/>
            <a:ext cx="6781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A50021"/>
                </a:solidFill>
                <a:latin typeface="Arial" charset="0"/>
              </a:rPr>
              <a:t>EMC-KCM Mathematics</a:t>
            </a:r>
            <a:endParaRPr lang="en-US" sz="4400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6148" name="Content Placeholder 3"/>
          <p:cNvSpPr>
            <a:spLocks noGrp="1"/>
          </p:cNvSpPr>
          <p:nvPr>
            <p:ph idx="4294967295"/>
          </p:nvPr>
        </p:nvSpPr>
        <p:spPr>
          <a:xfrm>
            <a:off x="751114" y="762000"/>
            <a:ext cx="8229600" cy="4620091"/>
          </a:xfrm>
        </p:spPr>
        <p:txBody>
          <a:bodyPr/>
          <a:lstStyle/>
          <a:p>
            <a:pPr marL="0" indent="0" eaLnBrk="1" hangingPunct="1">
              <a:lnSpc>
                <a:spcPct val="200000"/>
              </a:lnSpc>
              <a:buClrTx/>
              <a:buNone/>
            </a:pPr>
            <a:r>
              <a:rPr lang="en-US" sz="3600" dirty="0" smtClean="0">
                <a:latin typeface="Calibri" pitchFamily="34" charset="0"/>
              </a:rPr>
              <a:t>             Good morning, 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mathematicians!</a:t>
            </a:r>
          </a:p>
          <a:p>
            <a:pPr marL="742950" indent="-742950" eaLnBrk="1" hangingPunct="1">
              <a:buClr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As you come in, please use the post-it notes to share what happened when you did the research lesson.  Place a note on each of the 4 posters on the walls.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marL="742950" indent="-742950" eaLnBrk="1" hangingPunct="1">
              <a:buClr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If a category doesn’t apply, put up a small blank post-it .  </a:t>
            </a:r>
          </a:p>
          <a:p>
            <a:pPr marL="742950" indent="-742950" eaLnBrk="1" hangingPunct="1">
              <a:buClr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 We are looking for data: No names necessary.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9600" y="457200"/>
            <a:ext cx="8001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000" b="1" dirty="0" smtClean="0">
                <a:solidFill>
                  <a:srgbClr val="A50021"/>
                </a:solidFill>
                <a:latin typeface="+mn-lt"/>
              </a:rPr>
              <a:t>Group 2 </a:t>
            </a:r>
          </a:p>
          <a:p>
            <a:pPr>
              <a:buClr>
                <a:schemeClr val="tx1"/>
              </a:buClr>
              <a:defRPr/>
            </a:pPr>
            <a:r>
              <a:rPr lang="en-US" sz="4000" b="1" i="1" dirty="0" smtClean="0">
                <a:solidFill>
                  <a:srgbClr val="A50021"/>
                </a:solidFill>
                <a:latin typeface="+mn-lt"/>
              </a:rPr>
              <a:t>Pattern Detectives </a:t>
            </a:r>
          </a:p>
          <a:p>
            <a:pPr>
              <a:buClr>
                <a:schemeClr val="tx1"/>
              </a:buClr>
              <a:defRPr/>
            </a:pPr>
            <a:endParaRPr lang="en-US" sz="4800" b="1" i="1" dirty="0" smtClean="0">
              <a:solidFill>
                <a:srgbClr val="A50021"/>
              </a:solidFill>
              <a:latin typeface="+mn-lt"/>
            </a:endParaRPr>
          </a:p>
          <a:p>
            <a:pPr>
              <a:buClr>
                <a:schemeClr val="tx1"/>
              </a:buClr>
              <a:defRPr/>
            </a:pPr>
            <a:endParaRPr lang="en-US" sz="4000" b="1" dirty="0" smtClean="0">
              <a:solidFill>
                <a:srgbClr val="A50021"/>
              </a:solidFill>
              <a:latin typeface="+mn-lt"/>
            </a:endParaRPr>
          </a:p>
          <a:p>
            <a:pPr>
              <a:buClr>
                <a:schemeClr val="tx1"/>
              </a:buClr>
              <a:defRPr/>
            </a:pPr>
            <a:r>
              <a:rPr lang="en-US" sz="4000" b="1" dirty="0" smtClean="0">
                <a:solidFill>
                  <a:srgbClr val="A50021"/>
                </a:solidFill>
                <a:latin typeface="+mn-lt"/>
              </a:rPr>
              <a:t>What kind of patterns can we mathematize in picture books?</a:t>
            </a:r>
            <a:endParaRPr lang="en-US" sz="4000" b="1" dirty="0">
              <a:solidFill>
                <a:srgbClr val="A50021"/>
              </a:solidFill>
              <a:latin typeface="+mn-lt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14282"/>
            <a:ext cx="1900237" cy="161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112862"/>
            <a:ext cx="2286000" cy="1689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05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9600" y="304800"/>
            <a:ext cx="8001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800" b="1" dirty="0" smtClean="0">
                <a:solidFill>
                  <a:srgbClr val="A50021"/>
                </a:solidFill>
                <a:latin typeface="+mn-lt"/>
              </a:rPr>
              <a:t>Group 3 </a:t>
            </a:r>
          </a:p>
          <a:p>
            <a:pPr>
              <a:buClr>
                <a:schemeClr val="tx1"/>
              </a:buClr>
              <a:defRPr/>
            </a:pPr>
            <a:r>
              <a:rPr lang="en-US" sz="4800" b="1" dirty="0" smtClean="0">
                <a:solidFill>
                  <a:srgbClr val="A50021"/>
                </a:solidFill>
                <a:latin typeface="+mn-lt"/>
              </a:rPr>
              <a:t>Story</a:t>
            </a:r>
            <a:r>
              <a:rPr lang="en-US" sz="4800" b="1" i="1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en-US" sz="4800" b="1" dirty="0" smtClean="0">
                <a:solidFill>
                  <a:srgbClr val="A50021"/>
                </a:solidFill>
                <a:latin typeface="+mn-lt"/>
              </a:rPr>
              <a:t>Innovation</a:t>
            </a:r>
          </a:p>
          <a:p>
            <a:pPr>
              <a:buClr>
                <a:schemeClr val="tx1"/>
              </a:buClr>
              <a:defRPr/>
            </a:pPr>
            <a:r>
              <a:rPr lang="en-US" sz="4800" b="1" dirty="0" smtClean="0">
                <a:solidFill>
                  <a:srgbClr val="A50021"/>
                </a:solidFill>
                <a:latin typeface="+mn-lt"/>
              </a:rPr>
              <a:t> What kind of linguistic patterns do poets and storytellers count on?</a:t>
            </a:r>
            <a:endParaRPr lang="en-US" sz="4800" b="1" dirty="0">
              <a:solidFill>
                <a:srgbClr val="A50021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01" y="417419"/>
            <a:ext cx="1597099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3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9600" y="4572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800" b="1" dirty="0" smtClean="0">
                <a:solidFill>
                  <a:srgbClr val="A50021"/>
                </a:solidFill>
                <a:latin typeface="+mn-lt"/>
              </a:rPr>
              <a:t>Linguistic Patterns</a:t>
            </a:r>
            <a:endParaRPr lang="en-US" sz="4800" b="1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66750" y="2200555"/>
            <a:ext cx="520065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</a:rPr>
              <a:t>Predictable repetition on</a:t>
            </a:r>
          </a:p>
          <a:p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</a:rPr>
              <a:t>Phonemic/phonic level : Rhyme, alliteration, rhythm/beat .</a:t>
            </a:r>
          </a:p>
          <a:p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Syntactic Level: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</a:rPr>
              <a:t> sentence structure (N-V-O) If…then…</a:t>
            </a:r>
            <a:endParaRPr lang="en-US" sz="2000" b="1" dirty="0">
              <a:latin typeface="Calibri" pitchFamily="34" charset="0"/>
            </a:endParaRPr>
          </a:p>
          <a:p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</a:rPr>
              <a:t>Semantic Level:  Words, phrases, refrains , plot. 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101" y="1905000"/>
            <a:ext cx="2816299" cy="3527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86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9600" y="457200"/>
            <a:ext cx="8001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800" b="1" dirty="0" smtClean="0">
                <a:solidFill>
                  <a:srgbClr val="A50021"/>
                </a:solidFill>
                <a:latin typeface="+mn-lt"/>
              </a:rPr>
              <a:t>Group 4 </a:t>
            </a:r>
          </a:p>
          <a:p>
            <a:pPr>
              <a:buClr>
                <a:schemeClr val="tx1"/>
              </a:buClr>
              <a:defRPr/>
            </a:pPr>
            <a:r>
              <a:rPr lang="en-US" sz="4800" b="1" i="1" dirty="0" smtClean="0">
                <a:solidFill>
                  <a:srgbClr val="A50021"/>
                </a:solidFill>
                <a:latin typeface="+mn-lt"/>
              </a:rPr>
              <a:t>Children’s Action Song</a:t>
            </a:r>
          </a:p>
          <a:p>
            <a:pPr>
              <a:buClr>
                <a:schemeClr val="tx1"/>
              </a:buClr>
              <a:defRPr/>
            </a:pPr>
            <a:r>
              <a:rPr lang="en-US" sz="4800" b="1" i="1" dirty="0" smtClean="0">
                <a:solidFill>
                  <a:srgbClr val="FF0000"/>
                </a:solidFill>
                <a:latin typeface="+mn-lt"/>
              </a:rPr>
              <a:t>What opportunities do music and movement offer for mathematizing pattern?</a:t>
            </a:r>
            <a:endParaRPr lang="en-US" sz="4800" b="1" i="1" dirty="0">
              <a:solidFill>
                <a:srgbClr val="FF0000"/>
              </a:solidFill>
              <a:latin typeface="+mn-lt"/>
            </a:endParaRPr>
          </a:p>
          <a:p>
            <a:pPr>
              <a:buClr>
                <a:schemeClr val="tx1"/>
              </a:buClr>
              <a:defRPr/>
            </a:pPr>
            <a:endParaRPr lang="en-US" sz="4800" b="1" dirty="0">
              <a:solidFill>
                <a:srgbClr val="A5002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74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9600" y="457200"/>
            <a:ext cx="8001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800" b="1" dirty="0" smtClean="0">
                <a:solidFill>
                  <a:srgbClr val="A50021"/>
                </a:solidFill>
                <a:latin typeface="+mn-lt"/>
              </a:rPr>
              <a:t>Group 5 </a:t>
            </a:r>
          </a:p>
          <a:p>
            <a:pPr>
              <a:buClr>
                <a:schemeClr val="tx1"/>
              </a:buClr>
              <a:defRPr/>
            </a:pPr>
            <a:r>
              <a:rPr lang="en-US" sz="4800" b="1" i="1" dirty="0" smtClean="0">
                <a:solidFill>
                  <a:srgbClr val="A50021"/>
                </a:solidFill>
                <a:latin typeface="+mn-lt"/>
              </a:rPr>
              <a:t>Acting out </a:t>
            </a:r>
            <a:br>
              <a:rPr lang="en-US" sz="4800" b="1" i="1" dirty="0" smtClean="0">
                <a:solidFill>
                  <a:srgbClr val="A50021"/>
                </a:solidFill>
                <a:latin typeface="+mn-lt"/>
              </a:rPr>
            </a:br>
            <a:r>
              <a:rPr lang="en-US" sz="4800" b="1" i="1" dirty="0" smtClean="0">
                <a:solidFill>
                  <a:srgbClr val="A50021"/>
                </a:solidFill>
                <a:latin typeface="+mn-lt"/>
              </a:rPr>
              <a:t>The Napping House</a:t>
            </a:r>
          </a:p>
          <a:p>
            <a:pPr>
              <a:buClr>
                <a:schemeClr val="tx1"/>
              </a:buClr>
              <a:defRPr/>
            </a:pPr>
            <a:r>
              <a:rPr lang="en-US" sz="4800" b="1" dirty="0" smtClean="0">
                <a:solidFill>
                  <a:srgbClr val="A50021"/>
                </a:solidFill>
                <a:latin typeface="+mn-lt"/>
              </a:rPr>
              <a:t> What do you notice about the structure of this pattern?</a:t>
            </a:r>
            <a:endParaRPr lang="en-US" sz="4800" b="1" dirty="0">
              <a:solidFill>
                <a:srgbClr val="A5002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74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838200" y="685800"/>
            <a:ext cx="7924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400" b="1" dirty="0" smtClean="0">
                <a:solidFill>
                  <a:srgbClr val="A50021"/>
                </a:solidFill>
                <a:latin typeface="+mn-lt"/>
              </a:rPr>
              <a:t>Turn and Talk</a:t>
            </a:r>
            <a:endParaRPr lang="en-US" sz="4400" b="1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838200" y="1752600"/>
            <a:ext cx="7924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l">
              <a:buClr>
                <a:schemeClr val="tx1"/>
              </a:buClr>
              <a:buFont typeface="Arial" charset="0"/>
              <a:buAutoNum type="arabicPeriod"/>
            </a:pPr>
            <a:r>
              <a:rPr lang="en-US" sz="3200" dirty="0">
                <a:latin typeface="Calibri" pitchFamily="34" charset="0"/>
              </a:rPr>
              <a:t>What thoughts or questions did our activity trigger about patterns in the world all around us?</a:t>
            </a:r>
          </a:p>
          <a:p>
            <a:pPr marL="514350" indent="-514350" algn="l">
              <a:buClr>
                <a:schemeClr val="tx1"/>
              </a:buClr>
              <a:buFont typeface="Arial" charset="0"/>
              <a:buAutoNum type="arabicPeriod"/>
            </a:pPr>
            <a:r>
              <a:rPr lang="en-US" sz="3200" dirty="0" smtClean="0">
                <a:latin typeface="Calibri" pitchFamily="34" charset="0"/>
              </a:rPr>
              <a:t>In what ways were you constructing </a:t>
            </a:r>
            <a:r>
              <a:rPr lang="en-US" sz="3200" dirty="0">
                <a:latin typeface="Calibri" pitchFamily="34" charset="0"/>
              </a:rPr>
              <a:t>understanding and making </a:t>
            </a:r>
            <a:r>
              <a:rPr lang="en-US" sz="3200" dirty="0" smtClean="0">
                <a:latin typeface="Calibri" pitchFamily="34" charset="0"/>
              </a:rPr>
              <a:t>meaning?</a:t>
            </a:r>
          </a:p>
          <a:p>
            <a:pPr marL="514350" indent="-514350" algn="l">
              <a:buClr>
                <a:schemeClr val="tx1"/>
              </a:buClr>
              <a:buFont typeface="Arial" charset="0"/>
              <a:buAutoNum type="arabicPeriod"/>
            </a:pPr>
            <a:r>
              <a:rPr lang="en-US" sz="3200" dirty="0" smtClean="0">
                <a:latin typeface="Calibri" pitchFamily="34" charset="0"/>
              </a:rPr>
              <a:t>What are your thoughts about the Big Ideas and Key Skills in making patterns?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0"/>
          <p:cNvSpPr txBox="1">
            <a:spLocks noChangeArrowheads="1"/>
          </p:cNvSpPr>
          <p:nvPr/>
        </p:nvSpPr>
        <p:spPr bwMode="auto">
          <a:xfrm>
            <a:off x="381000" y="1099772"/>
            <a:ext cx="8763000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A50021"/>
                </a:solidFill>
                <a:latin typeface="+mn-lt"/>
              </a:rPr>
              <a:t>Big Ideas and Key Skills </a:t>
            </a:r>
            <a:r>
              <a:rPr lang="en-US" altLang="zh-CN" sz="4000" b="1" dirty="0">
                <a:solidFill>
                  <a:srgbClr val="A50021"/>
                </a:solidFill>
                <a:latin typeface="+mn-lt"/>
                <a:ea typeface="宋体" pitchFamily="2" charset="-122"/>
              </a:rPr>
              <a:t>in</a:t>
            </a:r>
            <a:r>
              <a:rPr lang="en-US" sz="4000" b="1" dirty="0">
                <a:solidFill>
                  <a:srgbClr val="A50021"/>
                </a:solidFill>
                <a:latin typeface="+mn-lt"/>
              </a:rPr>
              <a:t> </a:t>
            </a:r>
            <a:r>
              <a:rPr lang="en-US" sz="4000" b="1" dirty="0" smtClean="0">
                <a:solidFill>
                  <a:srgbClr val="A50021"/>
                </a:solidFill>
                <a:latin typeface="+mn-lt"/>
              </a:rPr>
              <a:t>Pattern</a:t>
            </a:r>
            <a:endParaRPr lang="en-US" sz="4000" b="1" dirty="0">
              <a:solidFill>
                <a:srgbClr val="A50021"/>
              </a:solidFill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61320"/>
              </p:ext>
            </p:extLst>
          </p:nvPr>
        </p:nvGraphicFramePr>
        <p:xfrm>
          <a:off x="413657" y="2133600"/>
          <a:ext cx="8458200" cy="3886200"/>
        </p:xfrm>
        <a:graphic>
          <a:graphicData uri="http://schemas.openxmlformats.org/drawingml/2006/table">
            <a:tbl>
              <a:tblPr/>
              <a:tblGrid>
                <a:gridCol w="6096000"/>
                <a:gridCol w="2362200"/>
              </a:tblGrid>
              <a:tr h="47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Big Ideas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Skills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8040"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Patterns are sequences governed by </a:t>
                      </a:r>
                      <a:r>
                        <a:rPr lang="en-US" sz="2000" b="0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 rule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; they exist both in the world and in mathematics</a:t>
                      </a:r>
                    </a:p>
                    <a:p>
                      <a:pPr marL="625475" lvl="1" indent="-274638">
                        <a:buFont typeface="Arial" pitchFamily="34" charset="0"/>
                        <a:buChar char="•"/>
                      </a:pPr>
                      <a:r>
                        <a:rPr lang="en-US" sz="2000" b="0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Repeating pattern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—the most basic form of pattern; we need 3 repetitions or iterations of  the pattern unit to know that there is a rule.</a:t>
                      </a:r>
                    </a:p>
                    <a:p>
                      <a:pPr marL="625475" lvl="1" indent="-274638">
                        <a:buFont typeface="Arial" pitchFamily="34" charset="0"/>
                        <a:buChar char="•"/>
                      </a:pPr>
                      <a:endParaRPr lang="en-US" sz="20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350837" lvl="1" indent="0">
                        <a:buFont typeface="Arial" pitchFamily="34" charset="0"/>
                        <a:buNone/>
                      </a:pPr>
                      <a:endParaRPr lang="en-US" sz="20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625475" lvl="1" indent="-274638">
                        <a:buFont typeface="Arial" pitchFamily="34" charset="0"/>
                        <a:buChar char="•"/>
                      </a:pPr>
                      <a:r>
                        <a:rPr lang="en-US" sz="2000" b="0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Growing</a:t>
                      </a:r>
                      <a:r>
                        <a:rPr lang="en-US" sz="2000" b="0" kern="12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pattern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—the increase in each pattern unit follows the same rule (+1, +2…)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Observing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Recognizing the rule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(can be different levels)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Creating a pattern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0"/>
          <p:cNvSpPr txBox="1">
            <a:spLocks noChangeArrowheads="1"/>
          </p:cNvSpPr>
          <p:nvPr/>
        </p:nvSpPr>
        <p:spPr bwMode="auto">
          <a:xfrm>
            <a:off x="381000" y="1295400"/>
            <a:ext cx="8763000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A50021"/>
                </a:solidFill>
                <a:latin typeface="+mn-lt"/>
              </a:rPr>
              <a:t>Big Ideas and Key Skills </a:t>
            </a:r>
            <a:r>
              <a:rPr lang="en-US" altLang="zh-CN" sz="4000" b="1" dirty="0">
                <a:solidFill>
                  <a:srgbClr val="A50021"/>
                </a:solidFill>
                <a:latin typeface="+mn-lt"/>
                <a:ea typeface="宋体" pitchFamily="2" charset="-122"/>
              </a:rPr>
              <a:t>in</a:t>
            </a:r>
            <a:r>
              <a:rPr lang="en-US" sz="4000" b="1" dirty="0">
                <a:solidFill>
                  <a:srgbClr val="A50021"/>
                </a:solidFill>
                <a:latin typeface="+mn-lt"/>
              </a:rPr>
              <a:t> </a:t>
            </a:r>
            <a:r>
              <a:rPr lang="en-US" sz="4000" b="1" dirty="0" smtClean="0">
                <a:solidFill>
                  <a:srgbClr val="A50021"/>
                </a:solidFill>
                <a:latin typeface="+mn-lt"/>
              </a:rPr>
              <a:t>Pattern</a:t>
            </a:r>
            <a:endParaRPr lang="en-US" sz="4000" b="1" dirty="0">
              <a:solidFill>
                <a:srgbClr val="A50021"/>
              </a:solidFill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589198"/>
              </p:ext>
            </p:extLst>
          </p:nvPr>
        </p:nvGraphicFramePr>
        <p:xfrm>
          <a:off x="381000" y="2286000"/>
          <a:ext cx="8458200" cy="3608832"/>
        </p:xfrm>
        <a:graphic>
          <a:graphicData uri="http://schemas.openxmlformats.org/drawingml/2006/table">
            <a:tbl>
              <a:tblPr/>
              <a:tblGrid>
                <a:gridCol w="6096000"/>
                <a:gridCol w="2362200"/>
              </a:tblGrid>
              <a:tr h="47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Big Ideas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Skills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400" b="0" dirty="0">
                          <a:latin typeface="Calibri" pitchFamily="34" charset="0"/>
                          <a:ea typeface="Calibri"/>
                          <a:cs typeface="Times New Roman"/>
                        </a:rPr>
                        <a:t>Identifying the rule of a pattern brings 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predictability</a:t>
                      </a:r>
                      <a:r>
                        <a:rPr lang="en-US" sz="2400" b="0" dirty="0">
                          <a:latin typeface="Calibri" pitchFamily="34" charset="0"/>
                          <a:ea typeface="Calibri"/>
                          <a:cs typeface="Times New Roman"/>
                        </a:rPr>
                        <a:t> and allows one to make generalizations</a:t>
                      </a:r>
                      <a:r>
                        <a:rPr lang="en-US" sz="2400" b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2000" b="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en-US" sz="2000" b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Generalizing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Understanding  that AB or ABBA or ABC  uses the same structure whether done as visual, oral, kinesthetic/ movement.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69417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400" b="0" dirty="0">
                          <a:latin typeface="Calibri" pitchFamily="34" charset="0"/>
                          <a:ea typeface="Calibri"/>
                          <a:cs typeface="Times New Roman"/>
                        </a:rPr>
                        <a:t>The 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same pattern structure </a:t>
                      </a:r>
                      <a:r>
                        <a:rPr lang="en-US" sz="2400" b="0" dirty="0">
                          <a:latin typeface="Calibri" pitchFamily="34" charset="0"/>
                          <a:ea typeface="Calibri"/>
                          <a:cs typeface="Times New Roman"/>
                        </a:rPr>
                        <a:t>can be found in many 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different forms</a:t>
                      </a:r>
                      <a:r>
                        <a:rPr lang="en-US" sz="2400" b="0" dirty="0">
                          <a:latin typeface="Calibri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46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762000" y="457200"/>
            <a:ext cx="7924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000" b="1" dirty="0">
                <a:solidFill>
                  <a:srgbClr val="C00000"/>
                </a:solidFill>
                <a:latin typeface="+mn-lt"/>
              </a:rPr>
              <a:t>Developmental </a:t>
            </a:r>
            <a:r>
              <a:rPr lang="en-US" sz="4000" b="1" dirty="0" smtClean="0">
                <a:solidFill>
                  <a:srgbClr val="C00000"/>
                </a:solidFill>
                <a:latin typeface="+mn-lt"/>
              </a:rPr>
              <a:t>Trajectory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236931"/>
              </p:ext>
            </p:extLst>
          </p:nvPr>
        </p:nvGraphicFramePr>
        <p:xfrm>
          <a:off x="457200" y="1371600"/>
          <a:ext cx="8305800" cy="4572000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1582057"/>
                <a:gridCol w="3066143"/>
                <a:gridCol w="3657600"/>
              </a:tblGrid>
              <a:tr h="2755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Activity Type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Child’s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Behavior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Teacher’s Talk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</a:tr>
              <a:tr h="7532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Recognize</a:t>
                      </a:r>
                      <a:endParaRPr lang="en-US" sz="2000" b="1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Detects regularity, applies the word “pattern” to simple repeating sequences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288925" marR="0" indent="-2889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Do you see a pattern here? Do you notice anything that repeats?</a:t>
                      </a:r>
                    </a:p>
                  </a:txBody>
                  <a:tcPr marL="73025" marR="73025" marT="0" marB="0"/>
                </a:tc>
              </a:tr>
              <a:tr h="4971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Copy</a:t>
                      </a:r>
                      <a:endParaRPr lang="en-US" sz="2000" b="1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Duplicates simple patterns alongside a model pattern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288925" marR="0" indent="-2889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Can you copy this pattern? Does yours follow the same rule? </a:t>
                      </a:r>
                    </a:p>
                  </a:txBody>
                  <a:tcPr marL="73025" marR="73025" marT="0" marB="0"/>
                </a:tc>
              </a:tr>
              <a:tr h="4971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Complete</a:t>
                      </a:r>
                      <a:endParaRPr lang="en-US" sz="2000" b="1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Fills in missing element of pattern</a:t>
                      </a:r>
                      <a:endParaRPr lang="en-US" sz="2000" b="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288925" marR="0" indent="-288925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How can you fix this pattern? How do you know what’s missing?</a:t>
                      </a:r>
                      <a:endParaRPr lang="en-US" sz="2000" b="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</a:tr>
              <a:tr h="4971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Extend </a:t>
                      </a:r>
                      <a:endParaRPr lang="en-US" sz="2000" b="1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Continues a pattern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288925" marR="0" indent="-288925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="0" i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What comes next? How would this pattern keep going?</a:t>
                      </a:r>
                      <a:endParaRPr lang="en-US" sz="1800" b="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</a:tr>
              <a:tr h="569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 Describe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2000" b="1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Identifies the rule of a pattern by naming the smallest unit that repeats</a:t>
                      </a:r>
                      <a:endParaRPr lang="en-US" sz="2000" b="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288925" marR="0" indent="-288925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How could we name this pattern? What is its rule?</a:t>
                      </a:r>
                      <a:endParaRPr lang="en-US" sz="2000" b="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</a:tr>
              <a:tr h="7532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="1" i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Translate</a:t>
                      </a:r>
                      <a:endParaRPr lang="en-US" sz="2000" b="1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="0" i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Uses new media to construct pattern with the same structure as model pattern</a:t>
                      </a:r>
                      <a:endParaRPr lang="en-US" sz="1800" b="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288925" marR="0" indent="-288925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Can you make this pattern another way? How are they the same?</a:t>
                      </a:r>
                      <a:endParaRPr lang="en-US" sz="1800" b="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762000"/>
            <a:ext cx="5410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dirty="0" smtClean="0">
                <a:solidFill>
                  <a:srgbClr val="A50021"/>
                </a:solidFill>
              </a:rPr>
              <a:t> </a:t>
            </a:r>
            <a:r>
              <a:rPr lang="en-US" sz="4400" b="1" dirty="0" smtClean="0">
                <a:solidFill>
                  <a:srgbClr val="A50021"/>
                </a:solidFill>
                <a:ea typeface="宋体" pitchFamily="2" charset="-122"/>
              </a:rPr>
              <a:t>Video Analysis</a:t>
            </a:r>
            <a:r>
              <a:rPr lang="en-US" sz="4400" b="1" dirty="0" smtClean="0">
                <a:solidFill>
                  <a:srgbClr val="FF3300"/>
                </a:solidFill>
              </a:rPr>
              <a:t> </a:t>
            </a:r>
            <a:r>
              <a:rPr lang="en-US" sz="4000" dirty="0" smtClean="0"/>
              <a:t>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4343400" cy="1828800"/>
          </a:xfrm>
        </p:spPr>
        <p:txBody>
          <a:bodyPr/>
          <a:lstStyle/>
          <a:p>
            <a:pPr marL="609600" indent="-609600" eaLnBrk="1" hangingPunct="1">
              <a:buClr>
                <a:schemeClr val="tx2"/>
              </a:buClr>
              <a:buFont typeface="Arial" pitchFamily="34" charset="0"/>
              <a:buChar char="•"/>
            </a:pPr>
            <a:r>
              <a:rPr lang="en-US" altLang="zh-CN" dirty="0" smtClean="0">
                <a:ea typeface="宋体" pitchFamily="2" charset="-122"/>
              </a:rPr>
              <a:t>Focus on the Child: Understanding of Pattern</a:t>
            </a:r>
          </a:p>
          <a:p>
            <a:pPr marL="609600" indent="-609600" eaLnBrk="1" hangingPunct="1">
              <a:buClr>
                <a:schemeClr val="tx2"/>
              </a:buClr>
              <a:buFont typeface="Arial" pitchFamily="34" charset="0"/>
              <a:buChar char="•"/>
            </a:pPr>
            <a:endParaRPr lang="en-US" altLang="zh-CN" sz="3600" dirty="0" smtClean="0">
              <a:ea typeface="宋体" pitchFamily="2" charset="-122"/>
            </a:endParaRPr>
          </a:p>
          <a:p>
            <a:pPr marL="609600" indent="-609600" eaLnBrk="1" hangingPunct="1">
              <a:buClr>
                <a:schemeClr val="tx2"/>
              </a:buClr>
              <a:buFont typeface="Arial" pitchFamily="34" charset="0"/>
              <a:buChar char="•"/>
            </a:pPr>
            <a:endParaRPr lang="en-US" altLang="zh-CN" sz="3600" dirty="0" smtClean="0">
              <a:ea typeface="宋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8200" y="1905000"/>
            <a:ext cx="3886200" cy="1815882"/>
          </a:xfrm>
          <a:prstGeom prst="rect">
            <a:avLst/>
          </a:prstGeom>
          <a:solidFill>
            <a:schemeClr val="accent5"/>
          </a:solidFill>
          <a:ln w="38100">
            <a:solidFill>
              <a:srgbClr val="A50021"/>
            </a:solidFill>
          </a:ln>
        </p:spPr>
        <p:txBody>
          <a:bodyPr wrap="square">
            <a:spAutoFit/>
          </a:bodyPr>
          <a:lstStyle/>
          <a:p>
            <a:pPr marL="514350" indent="-514350" algn="l">
              <a:buFont typeface="Arial" pitchFamily="34" charset="0"/>
              <a:buChar char="•"/>
              <a:defRPr/>
            </a:pPr>
            <a:r>
              <a:rPr lang="en-US" sz="2800" dirty="0"/>
              <a:t>What can you see as evidence of what children do and don’t understand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4191000"/>
            <a:ext cx="3733800" cy="1815882"/>
          </a:xfrm>
          <a:prstGeom prst="rect">
            <a:avLst/>
          </a:prstGeom>
          <a:solidFill>
            <a:schemeClr val="accent5"/>
          </a:solidFill>
          <a:ln w="38100">
            <a:solidFill>
              <a:srgbClr val="A50021"/>
            </a:solidFill>
          </a:ln>
        </p:spPr>
        <p:txBody>
          <a:bodyPr wrap="square">
            <a:spAutoFit/>
          </a:bodyPr>
          <a:lstStyle/>
          <a:p>
            <a:pPr marL="514350" indent="-514350" algn="l">
              <a:buFont typeface="Arial" pitchFamily="34" charset="0"/>
              <a:buChar char="•"/>
              <a:defRPr/>
            </a:pPr>
            <a:r>
              <a:rPr lang="en-US" sz="2800" dirty="0" smtClean="0"/>
              <a:t>What did the interviewer do and say to support children’s learning</a:t>
            </a:r>
            <a:r>
              <a:rPr lang="en-US" sz="2800" dirty="0"/>
              <a:t>?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514600" y="3124200"/>
            <a:ext cx="0" cy="4572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514600" y="3581400"/>
            <a:ext cx="2057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514600" y="3688977"/>
            <a:ext cx="228600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1964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135559"/>
            <a:ext cx="78486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A50021"/>
                </a:solidFill>
                <a:latin typeface="+mn-lt"/>
              </a:rPr>
              <a:t>Reflecting on the People Sort research lesson</a:t>
            </a:r>
            <a:endParaRPr lang="en-US" sz="4400" b="1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2286000"/>
            <a:ext cx="62484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l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3200" dirty="0" smtClean="0"/>
              <a:t>In small groups, review and then summarize the comments on one of the topics.</a:t>
            </a:r>
          </a:p>
          <a:p>
            <a:pPr marL="514350" indent="-514350" algn="l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3200" dirty="0" smtClean="0"/>
              <a:t>Share out --Group discussion</a:t>
            </a: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685800"/>
            <a:ext cx="44958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dirty="0" smtClean="0">
                <a:solidFill>
                  <a:srgbClr val="A50021"/>
                </a:solidFill>
              </a:rPr>
              <a:t> </a:t>
            </a:r>
            <a:r>
              <a:rPr lang="en-US" sz="4400" b="1" dirty="0" smtClean="0">
                <a:solidFill>
                  <a:srgbClr val="A50021"/>
                </a:solidFill>
                <a:ea typeface="宋体" pitchFamily="2" charset="-122"/>
              </a:rPr>
              <a:t>Video Analysis</a:t>
            </a:r>
            <a:r>
              <a:rPr lang="en-US" sz="4400" b="1" dirty="0" smtClean="0">
                <a:solidFill>
                  <a:srgbClr val="FF3300"/>
                </a:solidFill>
              </a:rPr>
              <a:t> </a:t>
            </a:r>
            <a:r>
              <a:rPr lang="en-US" sz="4000" dirty="0" smtClean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1905000"/>
            <a:ext cx="3886200" cy="1815882"/>
          </a:xfrm>
          <a:prstGeom prst="rect">
            <a:avLst/>
          </a:prstGeom>
          <a:solidFill>
            <a:schemeClr val="accent5"/>
          </a:solidFill>
          <a:ln w="38100">
            <a:solidFill>
              <a:srgbClr val="A50021"/>
            </a:solidFill>
          </a:ln>
        </p:spPr>
        <p:txBody>
          <a:bodyPr wrap="square">
            <a:spAutoFit/>
          </a:bodyPr>
          <a:lstStyle/>
          <a:p>
            <a:pPr marL="514350" indent="-514350" algn="l">
              <a:buFont typeface="Arial" pitchFamily="34" charset="0"/>
              <a:buChar char="•"/>
              <a:defRPr/>
            </a:pPr>
            <a:r>
              <a:rPr lang="en-US" sz="2800" dirty="0"/>
              <a:t>What can you see as evidence of what children do and don’t understand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4191000"/>
            <a:ext cx="3886200" cy="1815882"/>
          </a:xfrm>
          <a:prstGeom prst="rect">
            <a:avLst/>
          </a:prstGeom>
          <a:solidFill>
            <a:schemeClr val="accent5"/>
          </a:solidFill>
          <a:ln w="38100">
            <a:solidFill>
              <a:srgbClr val="A50021"/>
            </a:solidFill>
          </a:ln>
        </p:spPr>
        <p:txBody>
          <a:bodyPr wrap="square">
            <a:spAutoFit/>
          </a:bodyPr>
          <a:lstStyle/>
          <a:p>
            <a:pPr marL="514350" indent="-514350" algn="l">
              <a:buFont typeface="Arial" pitchFamily="34" charset="0"/>
              <a:buChar char="•"/>
              <a:defRPr/>
            </a:pPr>
            <a:r>
              <a:rPr lang="en-US" sz="2800" dirty="0" smtClean="0"/>
              <a:t>What did the teacher do and say to support children’s learning</a:t>
            </a:r>
            <a:r>
              <a:rPr lang="en-US" sz="2800" dirty="0"/>
              <a:t>?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368924" y="3124200"/>
            <a:ext cx="0" cy="4572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514600" y="3581400"/>
            <a:ext cx="2057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418229" y="3630706"/>
            <a:ext cx="228600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371600"/>
            <a:ext cx="8229600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Research Lesson: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None/>
              <a:tabLst/>
              <a:defRPr/>
            </a:pP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     Who is Napping?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6"/>
          <p:cNvSpPr txBox="1">
            <a:spLocks noChangeArrowheads="1"/>
          </p:cNvSpPr>
          <p:nvPr/>
        </p:nvSpPr>
        <p:spPr bwMode="auto">
          <a:xfrm>
            <a:off x="1371600" y="4876800"/>
            <a:ext cx="7620000" cy="646113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How might this work in </a:t>
            </a:r>
            <a:r>
              <a:rPr lang="en-US" u="sng" dirty="0">
                <a:latin typeface="Calibri" pitchFamily="34" charset="0"/>
              </a:rPr>
              <a:t>your</a:t>
            </a:r>
            <a:r>
              <a:rPr lang="en-US" dirty="0">
                <a:latin typeface="Calibri" pitchFamily="34" charset="0"/>
              </a:rPr>
              <a:t> classroom?  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0" y="762001"/>
            <a:ext cx="6232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C00000"/>
                </a:solidFill>
                <a:latin typeface="+mn-lt"/>
              </a:rPr>
              <a:t>Try and Apply</a:t>
            </a:r>
            <a:endParaRPr lang="en-US" sz="4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2438400"/>
            <a:ext cx="62323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dirty="0" smtClean="0">
                <a:latin typeface="Calibri" pitchFamily="34" charset="0"/>
              </a:rPr>
              <a:t>Research </a:t>
            </a:r>
            <a:r>
              <a:rPr lang="en-US" sz="4400" dirty="0">
                <a:latin typeface="Calibri" pitchFamily="34" charset="0"/>
              </a:rPr>
              <a:t>Lesson</a:t>
            </a:r>
            <a:endParaRPr lang="en-US" sz="4400" i="1" dirty="0">
              <a:latin typeface="Calibri" pitchFamily="34" charset="0"/>
            </a:endParaRPr>
          </a:p>
          <a:p>
            <a:pPr>
              <a:defRPr/>
            </a:pPr>
            <a:r>
              <a:rPr lang="en-US" sz="4400" i="1" dirty="0" smtClean="0">
                <a:latin typeface="Calibri" pitchFamily="34" charset="0"/>
              </a:rPr>
              <a:t>Who is Napping?</a:t>
            </a:r>
            <a:endParaRPr lang="en-US" sz="4400" i="1" dirty="0">
              <a:latin typeface="Calibri" pitchFamily="34" charset="0"/>
            </a:endParaRPr>
          </a:p>
          <a:p>
            <a:pPr>
              <a:defRPr/>
            </a:pPr>
            <a:endParaRPr lang="en-US" sz="44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28600"/>
            <a:ext cx="6477000" cy="1752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A50021"/>
                </a:solidFill>
              </a:rPr>
              <a:t>Link Children’s Literature       </a:t>
            </a:r>
            <a:br>
              <a:rPr lang="en-US" sz="4000" b="1" dirty="0" smtClean="0">
                <a:solidFill>
                  <a:srgbClr val="A50021"/>
                </a:solidFill>
              </a:rPr>
            </a:br>
            <a:r>
              <a:rPr lang="en-US" sz="4000" b="1" dirty="0">
                <a:solidFill>
                  <a:srgbClr val="A50021"/>
                </a:solidFill>
              </a:rPr>
              <a:t> </a:t>
            </a:r>
            <a:r>
              <a:rPr lang="en-US" sz="4000" b="1" dirty="0" smtClean="0">
                <a:solidFill>
                  <a:srgbClr val="A50021"/>
                </a:solidFill>
              </a:rPr>
              <a:t>         to Early Math</a:t>
            </a:r>
            <a:endParaRPr lang="en-US" sz="4000" dirty="0" smtClean="0"/>
          </a:p>
        </p:txBody>
      </p:sp>
      <p:sp>
        <p:nvSpPr>
          <p:cNvPr id="37891" name="Content Placeholder 3"/>
          <p:cNvSpPr>
            <a:spLocks noGrp="1"/>
          </p:cNvSpPr>
          <p:nvPr>
            <p:ph idx="1"/>
          </p:nvPr>
        </p:nvSpPr>
        <p:spPr>
          <a:xfrm>
            <a:off x="-8229600" y="3048000"/>
            <a:ext cx="8229600" cy="4530725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61975" y="1507492"/>
            <a:ext cx="5638800" cy="2124075"/>
          </a:xfrm>
          <a:prstGeom prst="rect">
            <a:avLst/>
          </a:prstGeom>
          <a:solidFill>
            <a:srgbClr val="CCFFFF"/>
          </a:solidFill>
        </p:spPr>
        <p:txBody>
          <a:bodyPr>
            <a:spAutoFit/>
          </a:bodyPr>
          <a:lstStyle/>
          <a:p>
            <a:pPr marL="457200" indent="-457200" algn="l"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Where’s the math about </a:t>
            </a:r>
            <a:r>
              <a:rPr lang="en-US" sz="2400" dirty="0" smtClean="0">
                <a:latin typeface="+mn-lt"/>
              </a:rPr>
              <a:t>patterns </a:t>
            </a:r>
            <a:r>
              <a:rPr lang="en-US" sz="2400" dirty="0">
                <a:latin typeface="+mn-lt"/>
              </a:rPr>
              <a:t>in these books?</a:t>
            </a:r>
          </a:p>
          <a:p>
            <a:pPr marL="457200" indent="-457200" algn="l"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How might you use these books to enhance children’s understanding of </a:t>
            </a:r>
            <a:r>
              <a:rPr lang="en-US" sz="2400" dirty="0" smtClean="0">
                <a:latin typeface="+mn-lt"/>
              </a:rPr>
              <a:t>patterns?</a:t>
            </a:r>
            <a:endParaRPr lang="en-US" sz="2400" dirty="0">
              <a:latin typeface="+mn-lt"/>
            </a:endParaRP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909637"/>
            <a:ext cx="196215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3876675"/>
            <a:ext cx="2351775" cy="224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75" y="3631567"/>
            <a:ext cx="2438400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3720783"/>
            <a:ext cx="3123206" cy="230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89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0" y="457200"/>
            <a:ext cx="891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b="1" dirty="0" smtClean="0">
                <a:solidFill>
                  <a:srgbClr val="A50021"/>
                </a:solidFill>
              </a:rPr>
              <a:t>          REFLECTIVE </a:t>
            </a:r>
            <a:r>
              <a:rPr lang="en-US" sz="4400" b="1" dirty="0">
                <a:solidFill>
                  <a:srgbClr val="A50021"/>
                </a:solidFill>
              </a:rPr>
              <a:t>Practice </a:t>
            </a:r>
            <a:endParaRPr lang="en-US" sz="5300" b="1" dirty="0"/>
          </a:p>
        </p:txBody>
      </p:sp>
      <p:sp>
        <p:nvSpPr>
          <p:cNvPr id="22531" name="Content Placeholder 3"/>
          <p:cNvSpPr>
            <a:spLocks noGrp="1"/>
          </p:cNvSpPr>
          <p:nvPr>
            <p:ph idx="1"/>
          </p:nvPr>
        </p:nvSpPr>
        <p:spPr>
          <a:xfrm>
            <a:off x="876300" y="1752600"/>
            <a:ext cx="7162800" cy="3997325"/>
          </a:xfrm>
        </p:spPr>
        <p:txBody>
          <a:bodyPr rtlCol="0">
            <a:normAutofit/>
          </a:bodyPr>
          <a:lstStyle/>
          <a:p>
            <a:pPr marL="114300" indent="0"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None/>
              <a:defRPr/>
            </a:pPr>
            <a:endParaRPr lang="en-US" sz="2400" dirty="0"/>
          </a:p>
          <a:p>
            <a:pPr marL="114300" indent="0"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Tailor the research lesson “</a:t>
            </a:r>
            <a:r>
              <a:rPr lang="en-US" sz="2400" i="1" dirty="0" smtClean="0"/>
              <a:t>Napping House </a:t>
            </a:r>
            <a:r>
              <a:rPr lang="en-US" sz="2400" dirty="0" smtClean="0"/>
              <a:t>”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n-US" sz="2400" dirty="0"/>
              <a:t> </a:t>
            </a:r>
            <a:r>
              <a:rPr lang="en-US" sz="2400" dirty="0" smtClean="0"/>
              <a:t>    so it will be successful with the children in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n-US" sz="2400" dirty="0"/>
              <a:t> </a:t>
            </a:r>
            <a:r>
              <a:rPr lang="en-US" sz="2400" dirty="0" smtClean="0"/>
              <a:t>    your classroom.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n-US" sz="2400" dirty="0" smtClean="0"/>
              <a:t> 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400" dirty="0" smtClean="0"/>
              <a:t>Be prepared to share your teaching and learning experience in the next session .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/>
              </a:buClr>
              <a:buNone/>
              <a:defRPr/>
            </a:pPr>
            <a:endParaRPr lang="en-US" sz="2400" dirty="0" smtClean="0"/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020763"/>
            <a:ext cx="27717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417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33400"/>
            <a:ext cx="6324600" cy="884238"/>
          </a:xfrm>
        </p:spPr>
        <p:txBody>
          <a:bodyPr/>
          <a:lstStyle/>
          <a:p>
            <a:r>
              <a:rPr lang="en-US" dirty="0" smtClean="0"/>
              <a:t>        KCM Forum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5925"/>
          </a:xfrm>
        </p:spPr>
        <p:txBody>
          <a:bodyPr/>
          <a:lstStyle/>
          <a:p>
            <a:r>
              <a:rPr lang="en-US" sz="2800" b="1" dirty="0" smtClean="0">
                <a:hlinkClick r:id="rId2"/>
              </a:rPr>
              <a:t>www.kymath.org</a:t>
            </a:r>
            <a:endParaRPr lang="en-US" sz="2800" b="1" dirty="0" smtClean="0"/>
          </a:p>
          <a:p>
            <a:r>
              <a:rPr lang="en-US" sz="2800" dirty="0" smtClean="0"/>
              <a:t>Click on Forum</a:t>
            </a:r>
          </a:p>
          <a:p>
            <a:r>
              <a:rPr lang="en-US" sz="2800" dirty="0" smtClean="0"/>
              <a:t>Log in with first name space last name</a:t>
            </a:r>
          </a:p>
          <a:p>
            <a:r>
              <a:rPr lang="en-US" sz="2800" dirty="0" smtClean="0"/>
              <a:t>Password dots123 unless you already have a password from </a:t>
            </a:r>
            <a:r>
              <a:rPr lang="en-US" sz="2800" dirty="0" smtClean="0"/>
              <a:t>KCM</a:t>
            </a:r>
          </a:p>
          <a:p>
            <a:r>
              <a:rPr lang="en-US" sz="2800" dirty="0" smtClean="0"/>
              <a:t>Go to “Erikson Early Math Project”</a:t>
            </a:r>
            <a:endParaRPr lang="en-US" sz="2800" dirty="0" smtClean="0"/>
          </a:p>
          <a:p>
            <a:r>
              <a:rPr lang="en-US" sz="2800" dirty="0" smtClean="0"/>
              <a:t> Email </a:t>
            </a:r>
            <a:r>
              <a:rPr lang="en-US" sz="2800" dirty="0"/>
              <a:t>Pam at</a:t>
            </a:r>
            <a:r>
              <a:rPr lang="en-US" sz="2800" b="1" dirty="0"/>
              <a:t> </a:t>
            </a:r>
            <a:r>
              <a:rPr lang="en-US" sz="2800" b="1" dirty="0" smtClean="0">
                <a:hlinkClick r:id="rId3"/>
              </a:rPr>
              <a:t>reicheldep1@nku.edu</a:t>
            </a:r>
            <a:r>
              <a:rPr lang="en-US" sz="2800" b="1" dirty="0" smtClean="0"/>
              <a:t> </a:t>
            </a:r>
            <a:r>
              <a:rPr lang="en-US" sz="2800" dirty="0" smtClean="0"/>
              <a:t>if you need assistance.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53444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0" y="30480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 b="1" dirty="0" smtClean="0">
                <a:solidFill>
                  <a:srgbClr val="A50021"/>
                </a:solidFill>
                <a:latin typeface="Arial" charset="0"/>
              </a:rPr>
              <a:t> </a:t>
            </a:r>
            <a:endParaRPr lang="en-US" sz="5300" b="1" dirty="0"/>
          </a:p>
        </p:txBody>
      </p:sp>
      <p:sp>
        <p:nvSpPr>
          <p:cNvPr id="25603" name="Content Placeholder 3"/>
          <p:cNvSpPr>
            <a:spLocks noGrp="1"/>
          </p:cNvSpPr>
          <p:nvPr>
            <p:ph idx="1"/>
          </p:nvPr>
        </p:nvSpPr>
        <p:spPr>
          <a:xfrm>
            <a:off x="1175657" y="1600200"/>
            <a:ext cx="7772400" cy="3992563"/>
          </a:xfrm>
        </p:spPr>
        <p:txBody>
          <a:bodyPr/>
          <a:lstStyle/>
          <a:p>
            <a:pPr marL="0" indent="0" algn="ctr" eaLnBrk="1" hangingPunct="1">
              <a:buClr>
                <a:schemeClr val="tx1"/>
              </a:buClr>
              <a:buNone/>
            </a:pPr>
            <a:r>
              <a:rPr lang="en-US" sz="2400" b="1" dirty="0" smtClean="0"/>
              <a:t>    </a:t>
            </a:r>
            <a:r>
              <a:rPr lang="en-US" b="1" dirty="0" smtClean="0"/>
              <a:t>REFLECTING ON TODAY’S SESSION</a:t>
            </a:r>
          </a:p>
          <a:p>
            <a:pPr marL="0" indent="0" algn="ctr" eaLnBrk="1" hangingPunct="1">
              <a:buClr>
                <a:schemeClr val="tx1"/>
              </a:buClr>
              <a:buNone/>
            </a:pPr>
            <a:endParaRPr lang="en-US" sz="2400" b="1" dirty="0"/>
          </a:p>
          <a:p>
            <a:pPr marL="0" indent="0" eaLnBrk="1" hangingPunct="1">
              <a:buClr>
                <a:schemeClr val="tx1"/>
              </a:buClr>
              <a:buNone/>
            </a:pPr>
            <a:r>
              <a:rPr lang="en-US" sz="3600" b="1" dirty="0">
                <a:solidFill>
                  <a:srgbClr val="00B050"/>
                </a:solidFill>
              </a:rPr>
              <a:t>Help us get better by filling in the </a:t>
            </a:r>
            <a:r>
              <a:rPr lang="en-US" sz="3600" b="1" dirty="0" smtClean="0">
                <a:solidFill>
                  <a:srgbClr val="00B050"/>
                </a:solidFill>
              </a:rPr>
              <a:t>reflection </a:t>
            </a:r>
            <a:r>
              <a:rPr lang="en-US" sz="3600" b="1" dirty="0">
                <a:solidFill>
                  <a:srgbClr val="00B050"/>
                </a:solidFill>
              </a:rPr>
              <a:t>sheet</a:t>
            </a:r>
            <a:r>
              <a:rPr lang="en-US" sz="3600" b="1" dirty="0" smtClean="0">
                <a:solidFill>
                  <a:srgbClr val="00B050"/>
                </a:solidFill>
              </a:rPr>
              <a:t>.  </a:t>
            </a:r>
          </a:p>
          <a:p>
            <a:pPr marL="0" indent="0" eaLnBrk="1" hangingPunct="1">
              <a:buClr>
                <a:schemeClr val="tx1"/>
              </a:buClr>
              <a:buNone/>
            </a:pPr>
            <a:endParaRPr lang="en-US" sz="3600" b="1" dirty="0">
              <a:solidFill>
                <a:srgbClr val="00B050"/>
              </a:solidFill>
            </a:endParaRPr>
          </a:p>
          <a:p>
            <a:pPr marL="0" indent="0" eaLnBrk="1" hangingPunct="1">
              <a:buClr>
                <a:schemeClr val="tx1"/>
              </a:buClr>
              <a:buNone/>
            </a:pPr>
            <a:r>
              <a:rPr lang="en-US" sz="3600" b="1" dirty="0" smtClean="0">
                <a:solidFill>
                  <a:srgbClr val="00B050"/>
                </a:solidFill>
              </a:rPr>
              <a:t>Please put your name on the sheet.</a:t>
            </a:r>
            <a:endParaRPr lang="en-US" sz="3600" b="1" dirty="0">
              <a:solidFill>
                <a:srgbClr val="00B050"/>
              </a:solidFill>
            </a:endParaRPr>
          </a:p>
          <a:p>
            <a:pPr marL="0" indent="0" algn="ctr" eaLnBrk="1" hangingPunct="1">
              <a:buClr>
                <a:schemeClr val="tx1"/>
              </a:buClr>
              <a:buNone/>
            </a:pPr>
            <a:r>
              <a:rPr lang="en-US" sz="40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660026" y="612352"/>
            <a:ext cx="8001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800" b="1" dirty="0" smtClean="0">
                <a:solidFill>
                  <a:srgbClr val="A50021"/>
                </a:solidFill>
                <a:latin typeface="Arial" charset="0"/>
              </a:rPr>
              <a:t>Session 1: Sets</a:t>
            </a:r>
          </a:p>
          <a:p>
            <a:pPr>
              <a:buClr>
                <a:schemeClr val="tx1"/>
              </a:buClr>
            </a:pPr>
            <a:endParaRPr lang="en-US" sz="4800" b="1" dirty="0" smtClean="0">
              <a:solidFill>
                <a:srgbClr val="A50021"/>
              </a:solidFill>
              <a:latin typeface="Arial" charset="0"/>
            </a:endParaRPr>
          </a:p>
          <a:p>
            <a:pPr>
              <a:buClr>
                <a:schemeClr val="tx1"/>
              </a:buClr>
            </a:pPr>
            <a:endParaRPr lang="en-US" sz="4800" b="1" dirty="0" smtClean="0">
              <a:solidFill>
                <a:srgbClr val="A50021"/>
              </a:solidFill>
              <a:latin typeface="Arial" charset="0"/>
            </a:endParaRPr>
          </a:p>
          <a:p>
            <a:pPr>
              <a:buClr>
                <a:schemeClr val="tx1"/>
              </a:buClr>
            </a:pPr>
            <a:r>
              <a:rPr lang="en-US" sz="4800" b="1" dirty="0" smtClean="0">
                <a:solidFill>
                  <a:srgbClr val="A50021"/>
                </a:solidFill>
                <a:latin typeface="Arial" charset="0"/>
              </a:rPr>
              <a:t>Session 2:   Pattern</a:t>
            </a:r>
            <a:endParaRPr lang="en-US" sz="4800" b="1" dirty="0">
              <a:solidFill>
                <a:srgbClr val="A50021"/>
              </a:solidFill>
              <a:latin typeface="Arial" charset="0"/>
            </a:endParaRPr>
          </a:p>
          <a:p>
            <a:pPr>
              <a:buClr>
                <a:schemeClr val="tx1"/>
              </a:buClr>
            </a:pPr>
            <a:r>
              <a:rPr lang="en-US" sz="2400" dirty="0">
                <a:latin typeface="Calibri" pitchFamily="34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 bwMode="auto">
          <a:xfrm rot="5072445">
            <a:off x="3237666" y="2279509"/>
            <a:ext cx="1371600" cy="55501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" name="Right Triangle 2"/>
          <p:cNvSpPr/>
          <p:nvPr/>
        </p:nvSpPr>
        <p:spPr bwMode="auto">
          <a:xfrm rot="5400000">
            <a:off x="2140560" y="5257800"/>
            <a:ext cx="1371600" cy="707410"/>
          </a:xfrm>
          <a:prstGeom prst="rt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288926" y="5105242"/>
            <a:ext cx="1371600" cy="55501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135940" y="5056495"/>
            <a:ext cx="1371600" cy="55501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ight Triangle 6"/>
          <p:cNvSpPr/>
          <p:nvPr/>
        </p:nvSpPr>
        <p:spPr bwMode="auto">
          <a:xfrm rot="20472681">
            <a:off x="7201388" y="2613138"/>
            <a:ext cx="1371600" cy="707410"/>
          </a:xfrm>
          <a:prstGeom prst="rt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Right Triangle 7"/>
          <p:cNvSpPr/>
          <p:nvPr/>
        </p:nvSpPr>
        <p:spPr bwMode="auto">
          <a:xfrm rot="16200000">
            <a:off x="7216851" y="1518703"/>
            <a:ext cx="1371600" cy="707410"/>
          </a:xfrm>
          <a:prstGeom prst="rt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06824" y="2133600"/>
            <a:ext cx="1371600" cy="55501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 rot="17818693">
            <a:off x="2055528" y="2269466"/>
            <a:ext cx="1371600" cy="55501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75448" y="5334000"/>
            <a:ext cx="1371600" cy="55501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Right Triangle 11"/>
          <p:cNvSpPr/>
          <p:nvPr/>
        </p:nvSpPr>
        <p:spPr bwMode="auto">
          <a:xfrm rot="6947544">
            <a:off x="6067007" y="2057400"/>
            <a:ext cx="1371600" cy="707410"/>
          </a:xfrm>
          <a:prstGeom prst="rt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18614" y="1376263"/>
            <a:ext cx="4860113" cy="2547320"/>
          </a:xfrm>
          <a:custGeom>
            <a:avLst/>
            <a:gdLst>
              <a:gd name="connsiteX0" fmla="*/ 1989480 w 4860113"/>
              <a:gd name="connsiteY0" fmla="*/ 362890 h 2547320"/>
              <a:gd name="connsiteX1" fmla="*/ 4392021 w 4860113"/>
              <a:gd name="connsiteY1" fmla="*/ 201525 h 2547320"/>
              <a:gd name="connsiteX2" fmla="*/ 4445810 w 4860113"/>
              <a:gd name="connsiteY2" fmla="*/ 2532349 h 2547320"/>
              <a:gd name="connsiteX3" fmla="*/ 17245 w 4860113"/>
              <a:gd name="connsiteY3" fmla="*/ 1151784 h 2547320"/>
              <a:gd name="connsiteX4" fmla="*/ 2957668 w 4860113"/>
              <a:gd name="connsiteY4" fmla="*/ 147737 h 2547320"/>
              <a:gd name="connsiteX5" fmla="*/ 4158939 w 4860113"/>
              <a:gd name="connsiteY5" fmla="*/ 40161 h 2547320"/>
              <a:gd name="connsiteX6" fmla="*/ 3907927 w 4860113"/>
              <a:gd name="connsiteY6" fmla="*/ 4302 h 2547320"/>
              <a:gd name="connsiteX7" fmla="*/ 4087221 w 4860113"/>
              <a:gd name="connsiteY7" fmla="*/ 129808 h 2547320"/>
              <a:gd name="connsiteX8" fmla="*/ 4015504 w 4860113"/>
              <a:gd name="connsiteY8" fmla="*/ 40161 h 254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60113" h="2547320">
                <a:moveTo>
                  <a:pt x="1989480" y="362890"/>
                </a:moveTo>
                <a:cubicBezTo>
                  <a:pt x="2986056" y="101419"/>
                  <a:pt x="3982633" y="-160051"/>
                  <a:pt x="4392021" y="201525"/>
                </a:cubicBezTo>
                <a:cubicBezTo>
                  <a:pt x="4801409" y="563101"/>
                  <a:pt x="5174939" y="2373972"/>
                  <a:pt x="4445810" y="2532349"/>
                </a:cubicBezTo>
                <a:cubicBezTo>
                  <a:pt x="3716681" y="2690726"/>
                  <a:pt x="265269" y="1549219"/>
                  <a:pt x="17245" y="1151784"/>
                </a:cubicBezTo>
                <a:cubicBezTo>
                  <a:pt x="-230779" y="754349"/>
                  <a:pt x="2267386" y="333007"/>
                  <a:pt x="2957668" y="147737"/>
                </a:cubicBezTo>
                <a:cubicBezTo>
                  <a:pt x="3647950" y="-37533"/>
                  <a:pt x="4000563" y="64067"/>
                  <a:pt x="4158939" y="40161"/>
                </a:cubicBezTo>
                <a:cubicBezTo>
                  <a:pt x="4317315" y="16255"/>
                  <a:pt x="3919880" y="-10639"/>
                  <a:pt x="3907927" y="4302"/>
                </a:cubicBezTo>
                <a:cubicBezTo>
                  <a:pt x="3895974" y="19243"/>
                  <a:pt x="4069292" y="123831"/>
                  <a:pt x="4087221" y="129808"/>
                </a:cubicBezTo>
                <a:cubicBezTo>
                  <a:pt x="4105151" y="135784"/>
                  <a:pt x="4060327" y="87972"/>
                  <a:pt x="4015504" y="4016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5232432" y="1022655"/>
            <a:ext cx="3695101" cy="2946107"/>
          </a:xfrm>
          <a:custGeom>
            <a:avLst/>
            <a:gdLst>
              <a:gd name="connsiteX0" fmla="*/ 598150 w 3695101"/>
              <a:gd name="connsiteY0" fmla="*/ 843105 h 2946107"/>
              <a:gd name="connsiteX1" fmla="*/ 3018620 w 3695101"/>
              <a:gd name="connsiteY1" fmla="*/ 107999 h 2946107"/>
              <a:gd name="connsiteX2" fmla="*/ 3484785 w 3695101"/>
              <a:gd name="connsiteY2" fmla="*/ 2904988 h 2946107"/>
              <a:gd name="connsiteX3" fmla="*/ 24408 w 3695101"/>
              <a:gd name="connsiteY3" fmla="*/ 1667858 h 2946107"/>
              <a:gd name="connsiteX4" fmla="*/ 1942856 w 3695101"/>
              <a:gd name="connsiteY4" fmla="*/ 161788 h 2946107"/>
              <a:gd name="connsiteX5" fmla="*/ 1978714 w 3695101"/>
              <a:gd name="connsiteY5" fmla="*/ 161788 h 2946107"/>
              <a:gd name="connsiteX6" fmla="*/ 1978714 w 3695101"/>
              <a:gd name="connsiteY6" fmla="*/ 376941 h 294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95101" h="2946107">
                <a:moveTo>
                  <a:pt x="598150" y="843105"/>
                </a:moveTo>
                <a:cubicBezTo>
                  <a:pt x="1567832" y="303728"/>
                  <a:pt x="2537514" y="-235648"/>
                  <a:pt x="3018620" y="107999"/>
                </a:cubicBezTo>
                <a:cubicBezTo>
                  <a:pt x="3499726" y="451646"/>
                  <a:pt x="3983820" y="2645012"/>
                  <a:pt x="3484785" y="2904988"/>
                </a:cubicBezTo>
                <a:cubicBezTo>
                  <a:pt x="2985750" y="3164965"/>
                  <a:pt x="281396" y="2125058"/>
                  <a:pt x="24408" y="1667858"/>
                </a:cubicBezTo>
                <a:cubicBezTo>
                  <a:pt x="-232580" y="1210658"/>
                  <a:pt x="1617138" y="412800"/>
                  <a:pt x="1942856" y="161788"/>
                </a:cubicBezTo>
                <a:cubicBezTo>
                  <a:pt x="2268574" y="-89224"/>
                  <a:pt x="1972738" y="125929"/>
                  <a:pt x="1978714" y="161788"/>
                </a:cubicBezTo>
                <a:cubicBezTo>
                  <a:pt x="1984690" y="197647"/>
                  <a:pt x="1981702" y="287294"/>
                  <a:pt x="1978714" y="37694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ight Triangle 15"/>
          <p:cNvSpPr/>
          <p:nvPr/>
        </p:nvSpPr>
        <p:spPr bwMode="auto">
          <a:xfrm rot="5400000">
            <a:off x="4546632" y="5243794"/>
            <a:ext cx="1371600" cy="707410"/>
          </a:xfrm>
          <a:prstGeom prst="rt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ight Triangle 16"/>
          <p:cNvSpPr/>
          <p:nvPr/>
        </p:nvSpPr>
        <p:spPr bwMode="auto">
          <a:xfrm rot="5400000">
            <a:off x="7438608" y="5229788"/>
            <a:ext cx="1371600" cy="707410"/>
          </a:xfrm>
          <a:prstGeom prst="rt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9600" y="4572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800" b="1" dirty="0">
                <a:solidFill>
                  <a:srgbClr val="A50021"/>
                </a:solidFill>
                <a:latin typeface="+mn-lt"/>
              </a:rPr>
              <a:t>Let’s Do Math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66750" y="1365914"/>
            <a:ext cx="7924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>
              <a:buClr>
                <a:schemeClr val="tx1"/>
              </a:buClr>
              <a:defRPr/>
            </a:pPr>
            <a:r>
              <a:rPr lang="en-US" sz="3200" u="sng" dirty="0" smtClean="0">
                <a:latin typeface="Calibri" pitchFamily="34" charset="0"/>
              </a:rPr>
              <a:t>People Patterns</a:t>
            </a:r>
            <a:r>
              <a:rPr lang="en-US" sz="3200" dirty="0" smtClean="0">
                <a:latin typeface="Calibri" pitchFamily="34" charset="0"/>
              </a:rPr>
              <a:t>: </a:t>
            </a:r>
            <a:endParaRPr lang="en-US" sz="3200" dirty="0">
              <a:latin typeface="Calibri" pitchFamily="34" charset="0"/>
            </a:endParaRPr>
          </a:p>
          <a:p>
            <a:pPr marL="971550" lvl="1" indent="-514350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What’s my rule?</a:t>
            </a:r>
            <a:endParaRPr lang="en-US" sz="3200" b="1" dirty="0">
              <a:solidFill>
                <a:srgbClr val="FF0000"/>
              </a:solidFill>
              <a:latin typeface="Calibri" pitchFamily="34" charset="0"/>
            </a:endParaRPr>
          </a:p>
          <a:p>
            <a:pPr marL="971550" lvl="1" indent="-514350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Who will be next? </a:t>
            </a:r>
          </a:p>
          <a:p>
            <a:pPr marL="971550" lvl="1" indent="-514350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Who can represent  the same pattern structure,  using motions or sounds? </a:t>
            </a:r>
          </a:p>
          <a:p>
            <a:pPr marL="971550" lvl="1" indent="-514350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Who can make another people pattern</a:t>
            </a:r>
            <a:r>
              <a:rPr lang="en-US" sz="3200" dirty="0" smtClean="0">
                <a:latin typeface="Calibri" pitchFamily="34" charset="0"/>
              </a:rPr>
              <a:t>?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9600" y="4572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800" b="1" dirty="0">
                <a:solidFill>
                  <a:srgbClr val="A50021"/>
                </a:solidFill>
                <a:latin typeface="+mn-lt"/>
              </a:rPr>
              <a:t>Let’s Do Math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5800" y="1828800"/>
            <a:ext cx="7924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>
              <a:buClr>
                <a:schemeClr val="tx1"/>
              </a:buClr>
              <a:defRPr/>
            </a:pPr>
            <a:r>
              <a:rPr lang="en-US" sz="3200" u="sng" dirty="0" smtClean="0">
                <a:latin typeface="Calibri" pitchFamily="34" charset="0"/>
              </a:rPr>
              <a:t>People Patterns</a:t>
            </a:r>
            <a:r>
              <a:rPr lang="en-US" sz="3200" dirty="0" smtClean="0">
                <a:latin typeface="Calibri" pitchFamily="34" charset="0"/>
              </a:rPr>
              <a:t>: </a:t>
            </a:r>
          </a:p>
          <a:p>
            <a:pPr lvl="1" algn="l">
              <a:buClr>
                <a:schemeClr val="tx1"/>
              </a:buClr>
              <a:defRPr/>
            </a:pPr>
            <a:r>
              <a:rPr lang="en-US" sz="3200" dirty="0" smtClean="0">
                <a:latin typeface="Calibri" pitchFamily="34" charset="0"/>
              </a:rPr>
              <a:t>What did you notice about the people patterns?</a:t>
            </a:r>
            <a:endParaRPr lang="en-US" sz="3200" dirty="0">
              <a:latin typeface="Calibri" pitchFamily="34" charset="0"/>
            </a:endParaRPr>
          </a:p>
          <a:p>
            <a:pPr lvl="1" algn="l">
              <a:buClr>
                <a:schemeClr val="tx1"/>
              </a:buClr>
              <a:defRPr/>
            </a:pPr>
            <a:r>
              <a:rPr lang="en-US" sz="3200" dirty="0" smtClean="0">
                <a:latin typeface="Calibri" pitchFamily="34" charset="0"/>
              </a:rPr>
              <a:t>What were you thinking as we figured out each pattern? </a:t>
            </a:r>
            <a:endParaRPr lang="en-US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43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9600" y="4572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800" b="1" dirty="0">
                <a:solidFill>
                  <a:srgbClr val="A50021"/>
                </a:solidFill>
                <a:latin typeface="+mn-lt"/>
              </a:rPr>
              <a:t>Let’s Do Math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66750" y="1365914"/>
            <a:ext cx="7924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buClr>
                <a:schemeClr val="tx1"/>
              </a:buClr>
              <a:defRPr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How are</a:t>
            </a:r>
          </a:p>
          <a:p>
            <a:pPr lvl="1">
              <a:buClr>
                <a:schemeClr val="tx1"/>
              </a:buClr>
              <a:defRPr/>
            </a:pPr>
            <a:r>
              <a:rPr lang="en-US" sz="4000" b="1" i="1" dirty="0" smtClean="0">
                <a:solidFill>
                  <a:srgbClr val="FF0000"/>
                </a:solidFill>
                <a:latin typeface="Calibri" pitchFamily="34" charset="0"/>
              </a:rPr>
              <a:t>People Sorts </a:t>
            </a:r>
          </a:p>
          <a:p>
            <a:pPr lvl="1">
              <a:buClr>
                <a:schemeClr val="tx1"/>
              </a:buClr>
              <a:defRPr/>
            </a:pPr>
            <a:r>
              <a:rPr lang="en-US" b="1" dirty="0" smtClean="0">
                <a:solidFill>
                  <a:srgbClr val="00B050"/>
                </a:solidFill>
                <a:latin typeface="Calibri" pitchFamily="34" charset="0"/>
              </a:rPr>
              <a:t>Related to </a:t>
            </a:r>
          </a:p>
          <a:p>
            <a:pPr lvl="1">
              <a:buClr>
                <a:schemeClr val="tx1"/>
              </a:buClr>
              <a:defRPr/>
            </a:pPr>
            <a:r>
              <a:rPr lang="en-US" sz="4000" b="1" i="1" dirty="0" smtClean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People patterns</a:t>
            </a:r>
            <a:r>
              <a:rPr lang="en-US" sz="4000" b="1" dirty="0" smtClean="0">
                <a:latin typeface="Calibri" pitchFamily="34" charset="0"/>
              </a:rPr>
              <a:t>?</a:t>
            </a:r>
            <a:endParaRPr lang="en-US" sz="4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72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9600" y="4572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800" b="1" dirty="0" smtClean="0">
                <a:solidFill>
                  <a:srgbClr val="A50021"/>
                </a:solidFill>
                <a:latin typeface="+mn-lt"/>
              </a:rPr>
              <a:t>Your Turn </a:t>
            </a:r>
            <a:endParaRPr lang="en-US" sz="4800" b="1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66750" y="1365914"/>
            <a:ext cx="79248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buClr>
                <a:schemeClr val="tx1"/>
              </a:buClr>
              <a:defRPr/>
            </a:pPr>
            <a:r>
              <a:rPr lang="en-US" dirty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F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orm 5 groups.</a:t>
            </a:r>
          </a:p>
          <a:p>
            <a:pPr lvl="1">
              <a:buClr>
                <a:schemeClr val="tx1"/>
              </a:buClr>
              <a:defRPr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Each group has 10 minutes </a:t>
            </a:r>
          </a:p>
          <a:p>
            <a:pPr lvl="1">
              <a:buClr>
                <a:schemeClr val="tx1"/>
              </a:buClr>
              <a:defRPr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to prepare a </a:t>
            </a:r>
          </a:p>
          <a:p>
            <a:pPr lvl="1">
              <a:buClr>
                <a:schemeClr val="tx1"/>
              </a:buClr>
              <a:defRPr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PATTERN PROBLEM TASK.</a:t>
            </a:r>
          </a:p>
          <a:p>
            <a:pPr lvl="1">
              <a:buClr>
                <a:schemeClr val="tx1"/>
              </a:buClr>
              <a:defRPr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You will be presenting back </a:t>
            </a:r>
          </a:p>
          <a:p>
            <a:pPr lvl="1">
              <a:buClr>
                <a:schemeClr val="tx1"/>
              </a:buClr>
              <a:defRPr/>
            </a:pPr>
            <a:r>
              <a:rPr lang="en-US" dirty="0" smtClean="0">
                <a:solidFill>
                  <a:schemeClr val="accent5">
                    <a:lumMod val="25000"/>
                  </a:schemeClr>
                </a:solidFill>
                <a:latin typeface="Calibri" pitchFamily="34" charset="0"/>
              </a:rPr>
              <a:t>to the whole group.</a:t>
            </a:r>
          </a:p>
          <a:p>
            <a:pPr lvl="1">
              <a:buClr>
                <a:schemeClr val="tx1"/>
              </a:buClr>
              <a:defRPr/>
            </a:pPr>
            <a:endParaRPr lang="en-US" sz="4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46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85800" y="457200"/>
            <a:ext cx="80010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800" b="1" dirty="0">
                <a:solidFill>
                  <a:srgbClr val="A50021"/>
                </a:solidFill>
                <a:latin typeface="+mn-lt"/>
              </a:rPr>
              <a:t>Let’s Do Math </a:t>
            </a:r>
          </a:p>
          <a:p>
            <a:pPr>
              <a:spcBef>
                <a:spcPts val="600"/>
              </a:spcBef>
              <a:buClr>
                <a:schemeClr val="tx1"/>
              </a:buClr>
              <a:defRPr/>
            </a:pPr>
            <a:r>
              <a:rPr lang="en-US" sz="2400" b="1" dirty="0">
                <a:latin typeface="Calibri" pitchFamily="34" charset="0"/>
              </a:rPr>
              <a:t> (Adult </a:t>
            </a:r>
            <a:r>
              <a:rPr lang="en-US" sz="2400" b="1" dirty="0" smtClean="0">
                <a:latin typeface="Calibri" pitchFamily="34" charset="0"/>
              </a:rPr>
              <a:t>Learning  Experience</a:t>
            </a:r>
            <a:r>
              <a:rPr lang="en-US" sz="2400" b="1" dirty="0">
                <a:latin typeface="Calibri" pitchFamily="34" charset="0"/>
              </a:rPr>
              <a:t>)</a:t>
            </a:r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152400" y="1981200"/>
            <a:ext cx="8763000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en-US" sz="2800" u="sng" dirty="0" smtClean="0">
                <a:latin typeface="Calibri" pitchFamily="34" charset="0"/>
              </a:rPr>
              <a:t>Five Groups (10 min. to prepare)</a:t>
            </a:r>
            <a:endParaRPr lang="en-US" sz="2800" u="sng" dirty="0">
              <a:latin typeface="Calibri" pitchFamily="34" charset="0"/>
            </a:endParaRPr>
          </a:p>
          <a:p>
            <a:pPr marL="971550" lvl="1" indent="-514350" algn="l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Create</a:t>
            </a:r>
            <a:r>
              <a:rPr lang="en-US" sz="2800" dirty="0" smtClean="0">
                <a:latin typeface="Calibri" pitchFamily="34" charset="0"/>
              </a:rPr>
              <a:t> 3 different  patterns using pattern blocks.</a:t>
            </a:r>
          </a:p>
          <a:p>
            <a:pPr marL="971550" lvl="1" indent="-514350" algn="l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Detect</a:t>
            </a:r>
            <a:r>
              <a:rPr lang="en-US" sz="2800" dirty="0">
                <a:latin typeface="Calibri" pitchFamily="34" charset="0"/>
              </a:rPr>
              <a:t> different patterns in </a:t>
            </a:r>
            <a:r>
              <a:rPr lang="en-US" sz="2800" i="1" u="sng" dirty="0">
                <a:latin typeface="Calibri" pitchFamily="34" charset="0"/>
              </a:rPr>
              <a:t>The </a:t>
            </a:r>
            <a:r>
              <a:rPr lang="en-US" sz="2800" i="1" u="sng" dirty="0" smtClean="0">
                <a:latin typeface="Calibri" pitchFamily="34" charset="0"/>
              </a:rPr>
              <a:t>Mitten</a:t>
            </a:r>
            <a:r>
              <a:rPr lang="en-US" sz="2800" i="1" dirty="0" smtClean="0">
                <a:latin typeface="Calibri" pitchFamily="34" charset="0"/>
              </a:rPr>
              <a:t>.</a:t>
            </a:r>
            <a:endParaRPr lang="en-US" sz="2800" dirty="0">
              <a:latin typeface="Calibri" pitchFamily="34" charset="0"/>
            </a:endParaRPr>
          </a:p>
          <a:p>
            <a:pPr marL="971550" lvl="1" indent="-514350" algn="l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Write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>
                <a:latin typeface="Calibri" pitchFamily="34" charset="0"/>
              </a:rPr>
              <a:t>a new </a:t>
            </a:r>
            <a:r>
              <a:rPr lang="en-US" sz="2800" i="1" u="sng" dirty="0">
                <a:latin typeface="Calibri" pitchFamily="34" charset="0"/>
              </a:rPr>
              <a:t>Pete the Cat </a:t>
            </a:r>
            <a:r>
              <a:rPr lang="en-US" sz="2800" dirty="0">
                <a:latin typeface="Calibri" pitchFamily="34" charset="0"/>
              </a:rPr>
              <a:t>story </a:t>
            </a:r>
            <a:r>
              <a:rPr lang="en-US" sz="2800" dirty="0" smtClean="0">
                <a:latin typeface="Calibri" pitchFamily="34" charset="0"/>
              </a:rPr>
              <a:t>set at a day in preschool.</a:t>
            </a:r>
            <a:endParaRPr lang="en-US" sz="2800" dirty="0">
              <a:latin typeface="Calibri" pitchFamily="34" charset="0"/>
            </a:endParaRPr>
          </a:p>
          <a:p>
            <a:pPr marL="971550" lvl="1" indent="-514350" algn="l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Perform</a:t>
            </a:r>
            <a:r>
              <a:rPr lang="en-US" sz="2800" dirty="0" smtClean="0">
                <a:latin typeface="Calibri" pitchFamily="34" charset="0"/>
              </a:rPr>
              <a:t> a classic children’s  motion song.</a:t>
            </a:r>
          </a:p>
          <a:p>
            <a:pPr marL="971550" lvl="1" indent="-514350" algn="l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Act out </a:t>
            </a:r>
            <a:r>
              <a:rPr lang="en-US" sz="2800" i="1" u="sng" dirty="0" smtClean="0">
                <a:latin typeface="Calibri" pitchFamily="34" charset="0"/>
              </a:rPr>
              <a:t>Napping House</a:t>
            </a:r>
            <a:r>
              <a:rPr lang="en-US" sz="2800" i="1" dirty="0" smtClean="0">
                <a:latin typeface="Calibri" pitchFamily="34" charset="0"/>
              </a:rPr>
              <a:t>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76300" y="5572154"/>
            <a:ext cx="73152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Clr>
                <a:schemeClr val="tx1"/>
              </a:buClr>
              <a:buFont typeface="Wingdings" pitchFamily="2" charset="2"/>
              <a:buNone/>
            </a:pPr>
            <a:r>
              <a:rPr lang="en-US" sz="3200" dirty="0"/>
              <a:t> </a:t>
            </a:r>
            <a:r>
              <a:rPr lang="en-US" sz="3200" dirty="0">
                <a:latin typeface="Calibri" pitchFamily="34" charset="0"/>
              </a:rPr>
              <a:t>What </a:t>
            </a:r>
            <a:r>
              <a:rPr lang="en-US" sz="3200" dirty="0" smtClean="0">
                <a:latin typeface="Calibri" pitchFamily="34" charset="0"/>
              </a:rPr>
              <a:t>are the </a:t>
            </a:r>
            <a:r>
              <a:rPr lang="en-US" sz="3200" dirty="0" smtClean="0">
                <a:solidFill>
                  <a:srgbClr val="FF0000"/>
                </a:solidFill>
                <a:latin typeface="Calibri" pitchFamily="34" charset="0"/>
              </a:rPr>
              <a:t>Big Ideas </a:t>
            </a:r>
            <a:r>
              <a:rPr lang="en-US" sz="3200" dirty="0" smtClean="0">
                <a:latin typeface="Calibri" pitchFamily="34" charset="0"/>
              </a:rPr>
              <a:t>in these activities? 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990600" y="914400"/>
            <a:ext cx="8001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4800" b="1" dirty="0" smtClean="0">
                <a:solidFill>
                  <a:srgbClr val="A50021"/>
                </a:solidFill>
                <a:latin typeface="+mn-lt"/>
              </a:rPr>
              <a:t>   Group 1 Pattern Blocks</a:t>
            </a:r>
          </a:p>
          <a:p>
            <a:pPr marL="457200" indent="-457200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rgbClr val="A50021"/>
                </a:solidFill>
                <a:latin typeface="+mn-lt"/>
              </a:rPr>
              <a:t>What did you notice about the 3 patterns?</a:t>
            </a:r>
          </a:p>
          <a:p>
            <a:pPr marL="457200" indent="-457200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rgbClr val="A50021"/>
                </a:solidFill>
                <a:latin typeface="+mn-lt"/>
              </a:rPr>
              <a:t>What did you notice about how they might compare in terms of difficulty?</a:t>
            </a:r>
            <a:endParaRPr lang="en-US" sz="3200" b="1" dirty="0">
              <a:solidFill>
                <a:srgbClr val="A50021"/>
              </a:solidFill>
              <a:latin typeface="+mn-lt"/>
            </a:endParaRPr>
          </a:p>
          <a:p>
            <a:pPr marL="457200" indent="-457200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rgbClr val="A50021"/>
                </a:solidFill>
                <a:latin typeface="+mn-lt"/>
              </a:rPr>
              <a:t>What kind of thinking were you doing when you created the patterns?   </a:t>
            </a:r>
            <a:endParaRPr lang="en-US" sz="3200" b="1" dirty="0">
              <a:solidFill>
                <a:srgbClr val="A5002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47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11733</TotalTime>
  <Words>991</Words>
  <Application>Microsoft Office PowerPoint</Application>
  <PresentationFormat>On-screen Show (4:3)</PresentationFormat>
  <Paragraphs>165</Paragraphs>
  <Slides>25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Watermark</vt:lpstr>
      <vt:lpstr>Photo Editor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Video Analysis  </vt:lpstr>
      <vt:lpstr> Video Analysis  </vt:lpstr>
      <vt:lpstr>PowerPoint Presentation</vt:lpstr>
      <vt:lpstr>Link Children’s Literature                  to Early Math</vt:lpstr>
      <vt:lpstr>PowerPoint Presentation</vt:lpstr>
      <vt:lpstr>        KCM Forum</vt:lpstr>
      <vt:lpstr>PowerPoint Presentation</vt:lpstr>
    </vt:vector>
  </TitlesOfParts>
  <Company>Erikson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Mathematics Education</dc:title>
  <dc:creator>jmccray</dc:creator>
  <cp:lastModifiedBy>Mary Hodges</cp:lastModifiedBy>
  <cp:revision>336</cp:revision>
  <cp:lastPrinted>2012-11-18T19:40:06Z</cp:lastPrinted>
  <dcterms:created xsi:type="dcterms:W3CDTF">2007-10-22T15:29:32Z</dcterms:created>
  <dcterms:modified xsi:type="dcterms:W3CDTF">2012-12-11T23:43:41Z</dcterms:modified>
</cp:coreProperties>
</file>