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3" r:id="rId1"/>
    <p:sldMasterId id="2147483716" r:id="rId2"/>
  </p:sldMasterIdLst>
  <p:notesMasterIdLst>
    <p:notesMasterId r:id="rId22"/>
  </p:notesMasterIdLst>
  <p:handoutMasterIdLst>
    <p:handoutMasterId r:id="rId23"/>
  </p:handoutMasterIdLst>
  <p:sldIdLst>
    <p:sldId id="406" r:id="rId3"/>
    <p:sldId id="471" r:id="rId4"/>
    <p:sldId id="496" r:id="rId5"/>
    <p:sldId id="439" r:id="rId6"/>
    <p:sldId id="472" r:id="rId7"/>
    <p:sldId id="497" r:id="rId8"/>
    <p:sldId id="499" r:id="rId9"/>
    <p:sldId id="500" r:id="rId10"/>
    <p:sldId id="507" r:id="rId11"/>
    <p:sldId id="508" r:id="rId12"/>
    <p:sldId id="509" r:id="rId13"/>
    <p:sldId id="510" r:id="rId14"/>
    <p:sldId id="511" r:id="rId15"/>
    <p:sldId id="498" r:id="rId16"/>
    <p:sldId id="502" r:id="rId17"/>
    <p:sldId id="514" r:id="rId18"/>
    <p:sldId id="515" r:id="rId19"/>
    <p:sldId id="513" r:id="rId20"/>
    <p:sldId id="503" r:id="rId21"/>
  </p:sldIdLst>
  <p:sldSz cx="9144000" cy="6858000" type="screen4x3"/>
  <p:notesSz cx="7077075" cy="8520113"/>
  <p:defaultTextStyle>
    <a:defPPr>
      <a:defRPr lang="en-US"/>
    </a:defPPr>
    <a:lvl1pPr algn="ctr" rtl="0" fontAlgn="base">
      <a:spcBef>
        <a:spcPct val="5000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5000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5000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5000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5000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684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E0000"/>
    <a:srgbClr val="6699FF"/>
    <a:srgbClr val="FFFFFF"/>
    <a:srgbClr val="0066FF"/>
    <a:srgbClr val="009999"/>
    <a:srgbClr val="008000"/>
    <a:srgbClr val="0066CC"/>
    <a:srgbClr val="3366FF"/>
    <a:srgbClr val="008080"/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7322" autoAdjust="0"/>
    <p:restoredTop sz="99831" autoAdjust="0"/>
  </p:normalViewPr>
  <p:slideViewPr>
    <p:cSldViewPr>
      <p:cViewPr varScale="1">
        <p:scale>
          <a:sx n="50" d="100"/>
          <a:sy n="50" d="100"/>
        </p:scale>
        <p:origin x="-91" y="-16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764" y="-84"/>
      </p:cViewPr>
      <p:guideLst>
        <p:guide orient="horz" pos="2684"/>
        <p:guide pos="222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66733" cy="4262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11" tIns="46955" rIns="93911" bIns="46955" numCol="1" anchor="t" anchorCtr="0" compatLnSpc="1">
            <a:prstTxWarp prst="textNoShape">
              <a:avLst/>
            </a:prstTxWarp>
          </a:bodyPr>
          <a:lstStyle>
            <a:lvl1pPr algn="l" defTabSz="940049"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08706" y="0"/>
            <a:ext cx="3066733" cy="4262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11" tIns="46955" rIns="93911" bIns="46955" numCol="1" anchor="t" anchorCtr="0" compatLnSpc="1">
            <a:prstTxWarp prst="textNoShape">
              <a:avLst/>
            </a:prstTxWarp>
          </a:bodyPr>
          <a:lstStyle>
            <a:lvl1pPr algn="r" defTabSz="940049"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092362"/>
            <a:ext cx="3066733" cy="4262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11" tIns="46955" rIns="93911" bIns="46955" numCol="1" anchor="b" anchorCtr="0" compatLnSpc="1">
            <a:prstTxWarp prst="textNoShape">
              <a:avLst/>
            </a:prstTxWarp>
          </a:bodyPr>
          <a:lstStyle>
            <a:lvl1pPr algn="l" defTabSz="940049"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08706" y="8092362"/>
            <a:ext cx="3066733" cy="4262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11" tIns="46955" rIns="93911" bIns="46955" numCol="1" anchor="b" anchorCtr="0" compatLnSpc="1">
            <a:prstTxWarp prst="textNoShape">
              <a:avLst/>
            </a:prstTxWarp>
          </a:bodyPr>
          <a:lstStyle>
            <a:lvl1pPr algn="r" defTabSz="940049">
              <a:spcBef>
                <a:spcPct val="0"/>
              </a:spcBef>
              <a:defRPr sz="1200"/>
            </a:lvl1pPr>
          </a:lstStyle>
          <a:p>
            <a:pPr>
              <a:defRPr/>
            </a:pPr>
            <a:fld id="{45E452DD-74A7-4820-B63E-6A65A11D8486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956214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66733" cy="4262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11" tIns="46955" rIns="93911" bIns="46955" numCol="1" anchor="t" anchorCtr="0" compatLnSpc="1">
            <a:prstTxWarp prst="textNoShape">
              <a:avLst/>
            </a:prstTxWarp>
          </a:bodyPr>
          <a:lstStyle>
            <a:lvl1pPr algn="l" defTabSz="940049"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08706" y="0"/>
            <a:ext cx="3066733" cy="4262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11" tIns="46955" rIns="93911" bIns="46955" numCol="1" anchor="t" anchorCtr="0" compatLnSpc="1">
            <a:prstTxWarp prst="textNoShape">
              <a:avLst/>
            </a:prstTxWarp>
          </a:bodyPr>
          <a:lstStyle>
            <a:lvl1pPr algn="r" defTabSz="940049"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408113" y="638175"/>
            <a:ext cx="4262437" cy="31972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7708" y="4047636"/>
            <a:ext cx="5661660" cy="3833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11" tIns="46955" rIns="93911" bIns="4695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noProof="0" smtClean="0"/>
              <a:t>Click to edit Master text styles</a:t>
            </a:r>
          </a:p>
          <a:p>
            <a:pPr lvl="1"/>
            <a:r>
              <a:rPr lang="en-US" altLang="zh-CN" noProof="0" smtClean="0"/>
              <a:t>Second level</a:t>
            </a:r>
          </a:p>
          <a:p>
            <a:pPr lvl="2"/>
            <a:r>
              <a:rPr lang="en-US" altLang="zh-CN" noProof="0" smtClean="0"/>
              <a:t>Third level</a:t>
            </a:r>
          </a:p>
          <a:p>
            <a:pPr lvl="3"/>
            <a:r>
              <a:rPr lang="en-US" altLang="zh-CN" noProof="0" smtClean="0"/>
              <a:t>Fourth level</a:t>
            </a:r>
          </a:p>
          <a:p>
            <a:pPr lvl="4"/>
            <a:r>
              <a:rPr lang="en-US" altLang="zh-CN" noProof="0" smtClean="0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092362"/>
            <a:ext cx="3066733" cy="4262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11" tIns="46955" rIns="93911" bIns="46955" numCol="1" anchor="b" anchorCtr="0" compatLnSpc="1">
            <a:prstTxWarp prst="textNoShape">
              <a:avLst/>
            </a:prstTxWarp>
          </a:bodyPr>
          <a:lstStyle>
            <a:lvl1pPr algn="l" defTabSz="940049"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08706" y="8092362"/>
            <a:ext cx="3066733" cy="4262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11" tIns="46955" rIns="93911" bIns="46955" numCol="1" anchor="b" anchorCtr="0" compatLnSpc="1">
            <a:prstTxWarp prst="textNoShape">
              <a:avLst/>
            </a:prstTxWarp>
          </a:bodyPr>
          <a:lstStyle>
            <a:lvl1pPr algn="r" defTabSz="940049">
              <a:spcBef>
                <a:spcPct val="0"/>
              </a:spcBef>
              <a:defRPr sz="1200"/>
            </a:lvl1pPr>
          </a:lstStyle>
          <a:p>
            <a:pPr>
              <a:defRPr/>
            </a:pPr>
            <a:fld id="{A5F98701-5A01-46D7-B9D5-5F8AEC814B4B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9413952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5D93E2-7040-47DE-965D-DCC95C7B9430}" type="slidenum">
              <a:rPr lang="zh-CN" altLang="en-US" smtClean="0"/>
              <a:pPr/>
              <a:t>1</a:t>
            </a:fld>
            <a:endParaRPr lang="en-US" altLang="zh-CN" dirty="0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3611" y="4047637"/>
            <a:ext cx="5189855" cy="3833760"/>
          </a:xfrm>
          <a:noFill/>
          <a:ln/>
        </p:spPr>
        <p:txBody>
          <a:bodyPr/>
          <a:lstStyle/>
          <a:p>
            <a:pPr eaLnBrk="1" hangingPunct="1"/>
            <a:r>
              <a:rPr lang="en-US" altLang="zh-CN" dirty="0" smtClean="0"/>
              <a:t>Introduce oneself </a:t>
            </a:r>
          </a:p>
        </p:txBody>
      </p:sp>
    </p:spTree>
    <p:extLst>
      <p:ext uri="{BB962C8B-B14F-4D97-AF65-F5344CB8AC3E}">
        <p14:creationId xmlns:p14="http://schemas.microsoft.com/office/powerpoint/2010/main" val="39362234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641668-A6C4-4828-9D34-D4803FFA39C5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30452" indent="-230452"/>
            <a:r>
              <a:rPr lang="en-US" altLang="zh-CN" b="1" dirty="0"/>
              <a:t>Bid Ideas for the book</a:t>
            </a:r>
          </a:p>
          <a:p>
            <a:pPr marL="230452" indent="-230452">
              <a:buFontTx/>
              <a:buAutoNum type="arabicPeriod"/>
            </a:pPr>
            <a:r>
              <a:rPr lang="en-US" dirty="0"/>
              <a:t>Counting can be used to find out how many;</a:t>
            </a:r>
            <a:endParaRPr lang="en-US" altLang="zh-CN" dirty="0"/>
          </a:p>
          <a:p>
            <a:pPr marL="230452" indent="-230452">
              <a:buFontTx/>
              <a:buAutoNum type="arabicPeriod"/>
            </a:pPr>
            <a:r>
              <a:rPr lang="en-US" dirty="0"/>
              <a:t>counting has rules; </a:t>
            </a:r>
            <a:endParaRPr lang="en-US" altLang="zh-CN" dirty="0"/>
          </a:p>
          <a:p>
            <a:pPr marL="230452" indent="-230452">
              <a:buFontTx/>
              <a:buAutoNum type="arabicPeriod"/>
            </a:pPr>
            <a:r>
              <a:rPr lang="en-US" dirty="0"/>
              <a:t>a quantity can be “broken apart,” and </a:t>
            </a:r>
            <a:endParaRPr lang="en-US" altLang="zh-CN" dirty="0"/>
          </a:p>
          <a:p>
            <a:pPr marL="230452" indent="-230452">
              <a:buFontTx/>
              <a:buAutoNum type="arabicPeriod"/>
            </a:pPr>
            <a:r>
              <a:rPr lang="en-US" dirty="0"/>
              <a:t>the parts can be combined to form the whole.</a:t>
            </a:r>
          </a:p>
        </p:txBody>
      </p:sp>
    </p:spTree>
    <p:extLst>
      <p:ext uri="{BB962C8B-B14F-4D97-AF65-F5344CB8AC3E}">
        <p14:creationId xmlns:p14="http://schemas.microsoft.com/office/powerpoint/2010/main" val="5866899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D9468F-D698-4E76-AA99-821FB0D6CFC8}" type="slidenum">
              <a:rPr lang="en-US" smtClean="0"/>
              <a:pPr/>
              <a:t>14</a:t>
            </a:fld>
            <a:endParaRPr lang="en-US" dirty="0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404574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EB2C3B-D24B-4A69-BB63-C57CC1307399}" type="slidenum">
              <a:rPr lang="zh-CN" altLang="en-US" smtClean="0"/>
              <a:pPr>
                <a:defRPr/>
              </a:pPr>
              <a:t>15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0707704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EB2C3B-D24B-4A69-BB63-C57CC1307399}" type="slidenum">
              <a:rPr lang="zh-CN" altLang="en-US" smtClean="0"/>
              <a:pPr>
                <a:defRPr/>
              </a:pPr>
              <a:t>16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65687847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D9468F-D698-4E76-AA99-821FB0D6CFC8}" type="slidenum">
              <a:rPr lang="en-US" smtClean="0"/>
              <a:pPr/>
              <a:t>17</a:t>
            </a:fld>
            <a:endParaRPr lang="en-US" dirty="0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08113" y="638175"/>
            <a:ext cx="4262437" cy="3197225"/>
          </a:xfrm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124860588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EB2C3B-D24B-4A69-BB63-C57CC1307399}" type="slidenum">
              <a:rPr lang="zh-CN" altLang="en-US" smtClean="0"/>
              <a:pPr>
                <a:defRPr/>
              </a:pPr>
              <a:t>18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54819563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EB2C3B-D24B-4A69-BB63-C57CC1307399}" type="slidenum">
              <a:rPr lang="zh-CN" altLang="en-US" smtClean="0"/>
              <a:pPr>
                <a:defRPr/>
              </a:pPr>
              <a:t>19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8021415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5D93E2-7040-47DE-965D-DCC95C7B9430}" type="slidenum">
              <a:rPr lang="zh-CN" altLang="en-US" smtClean="0"/>
              <a:pPr/>
              <a:t>2</a:t>
            </a:fld>
            <a:endParaRPr lang="en-US" altLang="zh-CN" dirty="0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3611" y="4047637"/>
            <a:ext cx="5189855" cy="3833760"/>
          </a:xfrm>
          <a:noFill/>
          <a:ln/>
        </p:spPr>
        <p:txBody>
          <a:bodyPr/>
          <a:lstStyle/>
          <a:p>
            <a:pPr eaLnBrk="1" hangingPunct="1"/>
            <a:r>
              <a:rPr lang="en-US" altLang="zh-CN" dirty="0" smtClean="0"/>
              <a:t>Introduce oneself </a:t>
            </a:r>
          </a:p>
        </p:txBody>
      </p:sp>
    </p:spTree>
    <p:extLst>
      <p:ext uri="{BB962C8B-B14F-4D97-AF65-F5344CB8AC3E}">
        <p14:creationId xmlns:p14="http://schemas.microsoft.com/office/powerpoint/2010/main" val="16991638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9F38D3-3B4D-4834-8924-C565D7AC37B8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3611" y="4047637"/>
            <a:ext cx="5189855" cy="3833760"/>
          </a:xfrm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Introduce oneself </a:t>
            </a:r>
          </a:p>
        </p:txBody>
      </p:sp>
    </p:spTree>
    <p:extLst>
      <p:ext uri="{BB962C8B-B14F-4D97-AF65-F5344CB8AC3E}">
        <p14:creationId xmlns:p14="http://schemas.microsoft.com/office/powerpoint/2010/main" val="19964638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641668-A6C4-4828-9D34-D4803FFA39C5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30452" indent="-230452"/>
            <a:r>
              <a:rPr lang="en-US" altLang="zh-CN" b="1" dirty="0"/>
              <a:t>Bid Ideas for the book</a:t>
            </a:r>
          </a:p>
          <a:p>
            <a:pPr marL="230452" indent="-230452">
              <a:buFontTx/>
              <a:buAutoNum type="arabicPeriod"/>
            </a:pPr>
            <a:r>
              <a:rPr lang="en-US" dirty="0"/>
              <a:t>Counting can be used to find out how many;</a:t>
            </a:r>
            <a:endParaRPr lang="en-US" altLang="zh-CN" dirty="0"/>
          </a:p>
          <a:p>
            <a:pPr marL="230452" indent="-230452">
              <a:buFontTx/>
              <a:buAutoNum type="arabicPeriod"/>
            </a:pPr>
            <a:r>
              <a:rPr lang="en-US" dirty="0"/>
              <a:t>counting has rules; </a:t>
            </a:r>
            <a:endParaRPr lang="en-US" altLang="zh-CN" dirty="0"/>
          </a:p>
          <a:p>
            <a:pPr marL="230452" indent="-230452">
              <a:buFontTx/>
              <a:buAutoNum type="arabicPeriod"/>
            </a:pPr>
            <a:r>
              <a:rPr lang="en-US" dirty="0"/>
              <a:t>a quantity can be “broken apart,” and </a:t>
            </a:r>
            <a:endParaRPr lang="en-US" altLang="zh-CN" dirty="0"/>
          </a:p>
          <a:p>
            <a:pPr marL="230452" indent="-230452">
              <a:buFontTx/>
              <a:buAutoNum type="arabicPeriod"/>
            </a:pPr>
            <a:r>
              <a:rPr lang="en-US" dirty="0"/>
              <a:t>the parts can be combined to form the whole.</a:t>
            </a:r>
          </a:p>
        </p:txBody>
      </p:sp>
    </p:spTree>
    <p:extLst>
      <p:ext uri="{BB962C8B-B14F-4D97-AF65-F5344CB8AC3E}">
        <p14:creationId xmlns:p14="http://schemas.microsoft.com/office/powerpoint/2010/main" val="28653776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641668-A6C4-4828-9D34-D4803FFA39C5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30452" indent="-230452"/>
            <a:r>
              <a:rPr lang="en-US" altLang="zh-CN" b="1" dirty="0"/>
              <a:t>Bid Ideas for the book</a:t>
            </a:r>
          </a:p>
          <a:p>
            <a:pPr marL="230452" indent="-230452">
              <a:buFontTx/>
              <a:buAutoNum type="arabicPeriod"/>
            </a:pPr>
            <a:r>
              <a:rPr lang="en-US" dirty="0"/>
              <a:t>Counting can be used to find out how many;</a:t>
            </a:r>
            <a:endParaRPr lang="en-US" altLang="zh-CN" dirty="0"/>
          </a:p>
          <a:p>
            <a:pPr marL="230452" indent="-230452">
              <a:buFontTx/>
              <a:buAutoNum type="arabicPeriod"/>
            </a:pPr>
            <a:r>
              <a:rPr lang="en-US" dirty="0"/>
              <a:t>counting has rules; </a:t>
            </a:r>
            <a:endParaRPr lang="en-US" altLang="zh-CN" dirty="0"/>
          </a:p>
          <a:p>
            <a:pPr marL="230452" indent="-230452">
              <a:buFontTx/>
              <a:buAutoNum type="arabicPeriod"/>
            </a:pPr>
            <a:r>
              <a:rPr lang="en-US" dirty="0"/>
              <a:t>a quantity can be “broken apart,” and </a:t>
            </a:r>
            <a:endParaRPr lang="en-US" altLang="zh-CN" dirty="0"/>
          </a:p>
          <a:p>
            <a:pPr marL="230452" indent="-230452">
              <a:buFontTx/>
              <a:buAutoNum type="arabicPeriod"/>
            </a:pPr>
            <a:r>
              <a:rPr lang="en-US" dirty="0"/>
              <a:t>the parts can be combined to form the whole.</a:t>
            </a:r>
          </a:p>
        </p:txBody>
      </p:sp>
    </p:spTree>
    <p:extLst>
      <p:ext uri="{BB962C8B-B14F-4D97-AF65-F5344CB8AC3E}">
        <p14:creationId xmlns:p14="http://schemas.microsoft.com/office/powerpoint/2010/main" val="39153488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641668-A6C4-4828-9D34-D4803FFA39C5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30452" indent="-230452"/>
            <a:r>
              <a:rPr lang="en-US" altLang="zh-CN" b="1" dirty="0"/>
              <a:t>Bid Ideas for the book</a:t>
            </a:r>
          </a:p>
          <a:p>
            <a:pPr marL="230452" indent="-230452">
              <a:buFontTx/>
              <a:buAutoNum type="arabicPeriod"/>
            </a:pPr>
            <a:r>
              <a:rPr lang="en-US" dirty="0"/>
              <a:t>Counting can be used to find out how many;</a:t>
            </a:r>
            <a:endParaRPr lang="en-US" altLang="zh-CN" dirty="0"/>
          </a:p>
          <a:p>
            <a:pPr marL="230452" indent="-230452">
              <a:buFontTx/>
              <a:buAutoNum type="arabicPeriod"/>
            </a:pPr>
            <a:r>
              <a:rPr lang="en-US" dirty="0"/>
              <a:t>counting has rules; </a:t>
            </a:r>
            <a:endParaRPr lang="en-US" altLang="zh-CN" dirty="0"/>
          </a:p>
          <a:p>
            <a:pPr marL="230452" indent="-230452">
              <a:buFontTx/>
              <a:buAutoNum type="arabicPeriod"/>
            </a:pPr>
            <a:r>
              <a:rPr lang="en-US" dirty="0"/>
              <a:t>a quantity can be “broken apart,” and </a:t>
            </a:r>
            <a:endParaRPr lang="en-US" altLang="zh-CN" dirty="0"/>
          </a:p>
          <a:p>
            <a:pPr marL="230452" indent="-230452">
              <a:buFontTx/>
              <a:buAutoNum type="arabicPeriod"/>
            </a:pPr>
            <a:r>
              <a:rPr lang="en-US" dirty="0"/>
              <a:t>the parts can be combined to form the whole.</a:t>
            </a:r>
          </a:p>
        </p:txBody>
      </p:sp>
    </p:spTree>
    <p:extLst>
      <p:ext uri="{BB962C8B-B14F-4D97-AF65-F5344CB8AC3E}">
        <p14:creationId xmlns:p14="http://schemas.microsoft.com/office/powerpoint/2010/main" val="2658237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641668-A6C4-4828-9D34-D4803FFA39C5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30452" indent="-230452"/>
            <a:r>
              <a:rPr lang="en-US" altLang="zh-CN" b="1" dirty="0"/>
              <a:t>Bid Ideas for the book</a:t>
            </a:r>
          </a:p>
          <a:p>
            <a:pPr marL="230452" indent="-230452">
              <a:buFontTx/>
              <a:buAutoNum type="arabicPeriod"/>
            </a:pPr>
            <a:r>
              <a:rPr lang="en-US" dirty="0"/>
              <a:t>Counting can be used to find out how many;</a:t>
            </a:r>
            <a:endParaRPr lang="en-US" altLang="zh-CN" dirty="0"/>
          </a:p>
          <a:p>
            <a:pPr marL="230452" indent="-230452">
              <a:buFontTx/>
              <a:buAutoNum type="arabicPeriod"/>
            </a:pPr>
            <a:r>
              <a:rPr lang="en-US" dirty="0"/>
              <a:t>counting has rules; </a:t>
            </a:r>
            <a:endParaRPr lang="en-US" altLang="zh-CN" dirty="0"/>
          </a:p>
          <a:p>
            <a:pPr marL="230452" indent="-230452">
              <a:buFontTx/>
              <a:buAutoNum type="arabicPeriod"/>
            </a:pPr>
            <a:r>
              <a:rPr lang="en-US" dirty="0"/>
              <a:t>a quantity can be “broken apart,” and </a:t>
            </a:r>
            <a:endParaRPr lang="en-US" altLang="zh-CN" dirty="0"/>
          </a:p>
          <a:p>
            <a:pPr marL="230452" indent="-230452">
              <a:buFontTx/>
              <a:buAutoNum type="arabicPeriod"/>
            </a:pPr>
            <a:r>
              <a:rPr lang="en-US" dirty="0"/>
              <a:t>the parts can be combined to form the whole.</a:t>
            </a:r>
          </a:p>
        </p:txBody>
      </p:sp>
    </p:spTree>
    <p:extLst>
      <p:ext uri="{BB962C8B-B14F-4D97-AF65-F5344CB8AC3E}">
        <p14:creationId xmlns:p14="http://schemas.microsoft.com/office/powerpoint/2010/main" val="27863924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641668-A6C4-4828-9D34-D4803FFA39C5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30452" indent="-230452"/>
            <a:r>
              <a:rPr lang="en-US" altLang="zh-CN" b="1" dirty="0"/>
              <a:t>Bid Ideas for the book</a:t>
            </a:r>
          </a:p>
          <a:p>
            <a:pPr marL="230452" indent="-230452">
              <a:buFontTx/>
              <a:buAutoNum type="arabicPeriod"/>
            </a:pPr>
            <a:r>
              <a:rPr lang="en-US" dirty="0"/>
              <a:t>Counting can be used to find out how many;</a:t>
            </a:r>
            <a:endParaRPr lang="en-US" altLang="zh-CN" dirty="0"/>
          </a:p>
          <a:p>
            <a:pPr marL="230452" indent="-230452">
              <a:buFontTx/>
              <a:buAutoNum type="arabicPeriod"/>
            </a:pPr>
            <a:r>
              <a:rPr lang="en-US" dirty="0"/>
              <a:t>counting has rules; </a:t>
            </a:r>
            <a:endParaRPr lang="en-US" altLang="zh-CN" dirty="0"/>
          </a:p>
          <a:p>
            <a:pPr marL="230452" indent="-230452">
              <a:buFontTx/>
              <a:buAutoNum type="arabicPeriod"/>
            </a:pPr>
            <a:r>
              <a:rPr lang="en-US" dirty="0"/>
              <a:t>a quantity can be “broken apart,” and </a:t>
            </a:r>
            <a:endParaRPr lang="en-US" altLang="zh-CN" dirty="0"/>
          </a:p>
          <a:p>
            <a:pPr marL="230452" indent="-230452">
              <a:buFontTx/>
              <a:buAutoNum type="arabicPeriod"/>
            </a:pPr>
            <a:r>
              <a:rPr lang="en-US" dirty="0"/>
              <a:t>the parts can be combined to form the whole.</a:t>
            </a:r>
          </a:p>
        </p:txBody>
      </p:sp>
    </p:spTree>
    <p:extLst>
      <p:ext uri="{BB962C8B-B14F-4D97-AF65-F5344CB8AC3E}">
        <p14:creationId xmlns:p14="http://schemas.microsoft.com/office/powerpoint/2010/main" val="32144758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641668-A6C4-4828-9D34-D4803FFA39C5}" type="slidenum">
              <a:rPr lang="en-US"/>
              <a:pPr/>
              <a:t>12</a:t>
            </a:fld>
            <a:endParaRPr lang="en-US" dirty="0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30452" indent="-230452"/>
            <a:r>
              <a:rPr lang="en-US" altLang="zh-CN" b="1" dirty="0"/>
              <a:t>Bid Ideas for the book</a:t>
            </a:r>
          </a:p>
          <a:p>
            <a:pPr marL="230452" indent="-230452">
              <a:buFontTx/>
              <a:buAutoNum type="arabicPeriod"/>
            </a:pPr>
            <a:r>
              <a:rPr lang="en-US" dirty="0"/>
              <a:t>Counting can be used to find out how many;</a:t>
            </a:r>
            <a:endParaRPr lang="en-US" altLang="zh-CN" dirty="0"/>
          </a:p>
          <a:p>
            <a:pPr marL="230452" indent="-230452">
              <a:buFontTx/>
              <a:buAutoNum type="arabicPeriod"/>
            </a:pPr>
            <a:r>
              <a:rPr lang="en-US" dirty="0"/>
              <a:t>counting has rules; </a:t>
            </a:r>
            <a:endParaRPr lang="en-US" altLang="zh-CN" dirty="0"/>
          </a:p>
          <a:p>
            <a:pPr marL="230452" indent="-230452">
              <a:buFontTx/>
              <a:buAutoNum type="arabicPeriod"/>
            </a:pPr>
            <a:r>
              <a:rPr lang="en-US" dirty="0"/>
              <a:t>a quantity can be “broken apart,” and </a:t>
            </a:r>
            <a:endParaRPr lang="en-US" altLang="zh-CN" dirty="0"/>
          </a:p>
          <a:p>
            <a:pPr marL="230452" indent="-230452">
              <a:buFontTx/>
              <a:buAutoNum type="arabicPeriod"/>
            </a:pPr>
            <a:r>
              <a:rPr lang="en-US" dirty="0"/>
              <a:t>the parts can be combined to form the whole.</a:t>
            </a:r>
          </a:p>
        </p:txBody>
      </p:sp>
    </p:spTree>
    <p:extLst>
      <p:ext uri="{BB962C8B-B14F-4D97-AF65-F5344CB8AC3E}">
        <p14:creationId xmlns:p14="http://schemas.microsoft.com/office/powerpoint/2010/main" val="18534648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E84B5C-C63D-4D5D-9157-F29D94BE074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5920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031CCE-463B-4928-BDB6-3269E02339A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3940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BE73BD-487B-4541-AD3A-CFF4F3C9AC8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73321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12DBFB-29F7-4F62-8F6F-95565E51BBE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16532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0DAF66-8540-4A64-B9AF-CD6479FF0CBE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8649331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E106D8-700C-4CDE-ADAE-04A192282CEE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0998481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C35C0B-B408-42FF-B32E-9C6F5BFB1708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2891195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1430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1430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D3D0FE-E56B-46C9-9625-64C06F6DA2E0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4443879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60D1CD-3FA5-448E-A5E3-40F5A3E6855D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2081066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CA6727-4616-48BB-BC45-6A3C6FA191E5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1994898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C2EE4C-DC5B-45C4-9727-728AD3BE5E19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109255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A068C8-7615-4816-8D97-38499FD9EEB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987966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090AAC-F16E-4130-AB7A-3C622958EFDD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0802076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C08D17-1299-4DD1-969C-AA20C58002F8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468666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F679A6-C99F-4561-89EB-B387704524D2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5969075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274638"/>
            <a:ext cx="2076450" cy="539908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76950" cy="53990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D1B60E-E1B7-4EA9-AA50-982185A4B5F1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59857449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62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81B835-3464-4C3E-8F4D-AB7D06C7AD21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810788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46E9FA-EE73-4865-B241-51AD846922F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6308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E50C01-CD3D-445D-A00B-C1DD0AAC05D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1527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19451E-F0EA-4D67-A28E-15CE5633830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0394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F94A0A-9841-4FB8-9637-93527B7A397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551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A147E0-21CF-4F31-B6A2-EF13D0D6936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6377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5BD8C6-C978-4A62-9591-7E1923CBF1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4357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A38C49-894D-4331-B4F8-554042CFC6D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2106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440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440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440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/>
            </a:lvl1pPr>
          </a:lstStyle>
          <a:p>
            <a:pPr>
              <a:defRPr/>
            </a:pPr>
            <a:fld id="{08D45D18-2E41-4D69-8D69-E165D2E83F4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  <p:sldLayoutId id="2147483728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143000"/>
            <a:ext cx="82296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362500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000"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362501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000">
                <a:ea typeface="宋体" pitchFamily="2" charset="-122"/>
              </a:defRPr>
            </a:lvl1pPr>
          </a:lstStyle>
          <a:p>
            <a:pPr>
              <a:defRPr/>
            </a:pPr>
            <a:fld id="{9A714597-F064-4A59-B98F-2233DCBCF6BD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  <p:sp>
        <p:nvSpPr>
          <p:cNvPr id="2053" name="Line 7"/>
          <p:cNvSpPr>
            <a:spLocks noChangeShapeType="1"/>
          </p:cNvSpPr>
          <p:nvPr/>
        </p:nvSpPr>
        <p:spPr bwMode="auto">
          <a:xfrm>
            <a:off x="0" y="6096000"/>
            <a:ext cx="9202738" cy="0"/>
          </a:xfrm>
          <a:prstGeom prst="line">
            <a:avLst/>
          </a:prstGeom>
          <a:noFill/>
          <a:ln w="25400">
            <a:solidFill>
              <a:srgbClr val="4288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2054" name="Picture 11" descr="EMC_logo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154738"/>
            <a:ext cx="1676400" cy="703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1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3399FF"/>
        </a:buClr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3399FF"/>
        </a:buClr>
        <a:buFont typeface="Wingdings" pitchFamily="2" charset="2"/>
        <a:buChar char="¡"/>
        <a:defRPr sz="27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3399FF"/>
        </a:buClr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3399FF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3399FF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3399FF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3399FF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3399FF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3399FF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WALK%20WITH%20ROSIE_PEARSON.wmv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feel_for_shapes.m4v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9"/>
          <p:cNvSpPr>
            <a:spLocks noChangeArrowheads="1"/>
          </p:cNvSpPr>
          <p:nvPr/>
        </p:nvSpPr>
        <p:spPr bwMode="auto">
          <a:xfrm>
            <a:off x="991690" y="1268889"/>
            <a:ext cx="80010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 b="1" dirty="0">
                <a:solidFill>
                  <a:srgbClr val="A50021"/>
                </a:solidFill>
                <a:latin typeface="Arial" charset="0"/>
              </a:rPr>
              <a:t>Early Mathematics Education </a:t>
            </a:r>
            <a:endParaRPr lang="en-US" sz="4400" dirty="0">
              <a:solidFill>
                <a:srgbClr val="A50021"/>
              </a:solidFill>
              <a:latin typeface="Arial" charset="0"/>
            </a:endParaRPr>
          </a:p>
        </p:txBody>
      </p:sp>
      <p:sp>
        <p:nvSpPr>
          <p:cNvPr id="6148" name="Content Placeholder 3"/>
          <p:cNvSpPr>
            <a:spLocks noGrp="1"/>
          </p:cNvSpPr>
          <p:nvPr>
            <p:ph idx="4294967295"/>
          </p:nvPr>
        </p:nvSpPr>
        <p:spPr>
          <a:xfrm>
            <a:off x="304800" y="2069307"/>
            <a:ext cx="8375469" cy="4225925"/>
          </a:xfrm>
        </p:spPr>
        <p:txBody>
          <a:bodyPr/>
          <a:lstStyle/>
          <a:p>
            <a:pPr marL="742950" indent="-742950" eaLnBrk="1" hangingPunct="1">
              <a:buClrTx/>
              <a:buFont typeface="Arial" pitchFamily="34" charset="0"/>
              <a:buChar char="•"/>
            </a:pPr>
            <a:r>
              <a:rPr lang="en-US" sz="3600" dirty="0" smtClean="0">
                <a:latin typeface="Calibri" pitchFamily="34" charset="0"/>
              </a:rPr>
              <a:t>Good morning, </a:t>
            </a:r>
            <a:r>
              <a:rPr lang="en-US" sz="3600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mathematicians </a:t>
            </a:r>
          </a:p>
          <a:p>
            <a:pPr marL="742950" indent="-742950" eaLnBrk="1" hangingPunct="1">
              <a:buClrTx/>
              <a:buFont typeface="Arial" pitchFamily="34" charset="0"/>
              <a:buChar char="•"/>
            </a:pPr>
            <a:r>
              <a:rPr lang="en-US" sz="3600" dirty="0" smtClean="0">
                <a:latin typeface="Calibri" pitchFamily="34" charset="0"/>
              </a:rPr>
              <a:t>We will begin the session shortly.</a:t>
            </a:r>
          </a:p>
          <a:p>
            <a:pPr marL="742950" indent="-742950" eaLnBrk="1" hangingPunct="1">
              <a:buClrTx/>
              <a:buFont typeface="Arial" pitchFamily="34" charset="0"/>
              <a:buChar char="•"/>
            </a:pPr>
            <a:endParaRPr lang="en-US" sz="3600" dirty="0" smtClean="0">
              <a:latin typeface="Calibri" pitchFamily="34" charset="0"/>
            </a:endParaRPr>
          </a:p>
          <a:p>
            <a:pPr marL="742950" indent="-742950" eaLnBrk="1" hangingPunct="1">
              <a:buClrTx/>
              <a:buFont typeface="Arial" pitchFamily="34" charset="0"/>
              <a:buChar char="•"/>
            </a:pPr>
            <a:r>
              <a:rPr lang="en-US" sz="3600" dirty="0" smtClean="0">
                <a:latin typeface="Calibri" pitchFamily="34" charset="0"/>
              </a:rPr>
              <a:t>As we settle in, please write 2 to 3 responses to complete this statement:</a:t>
            </a:r>
          </a:p>
          <a:p>
            <a:pPr marL="742950" indent="-742950" eaLnBrk="1" hangingPunct="1">
              <a:buClrTx/>
              <a:buFont typeface="Arial" pitchFamily="34" charset="0"/>
              <a:buChar char="•"/>
            </a:pPr>
            <a:r>
              <a:rPr lang="en-US" sz="3600" b="1" i="1" dirty="0" smtClean="0">
                <a:solidFill>
                  <a:srgbClr val="C00000"/>
                </a:solidFill>
                <a:latin typeface="Calibri" pitchFamily="34" charset="0"/>
              </a:rPr>
              <a:t>Geometry is………</a:t>
            </a:r>
          </a:p>
          <a:p>
            <a:pPr marL="742950" indent="-742950" eaLnBrk="1" hangingPunct="1">
              <a:buClrTx/>
              <a:buFont typeface="Arial" pitchFamily="34" charset="0"/>
              <a:buChar char="•"/>
            </a:pPr>
            <a:endParaRPr lang="en-US" sz="3600" dirty="0" smtClean="0">
              <a:latin typeface="Calibri" pitchFamily="34" charset="0"/>
            </a:endParaRPr>
          </a:p>
          <a:p>
            <a:pPr eaLnBrk="1" hangingPunct="1"/>
            <a:endParaRPr lang="en-US" dirty="0" smtClean="0"/>
          </a:p>
        </p:txBody>
      </p:sp>
      <p:pic>
        <p:nvPicPr>
          <p:cNvPr id="1027" name="Picture 3" descr="C:\Users\MHynes-Berry\AppData\Local\Microsoft\Windows\Temporary Internet Files\Content.IE5\49L0CEZZ\MC900290709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367" y="250126"/>
            <a:ext cx="1628234" cy="15786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2804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387812"/>
            <a:ext cx="7010400" cy="4250987"/>
          </a:xfrm>
        </p:spPr>
        <p:txBody>
          <a:bodyPr/>
          <a:lstStyle/>
          <a:p>
            <a:pPr marL="0" lvl="0" indent="0">
              <a:spcBef>
                <a:spcPts val="1800"/>
              </a:spcBef>
              <a:buClrTx/>
              <a:buNone/>
            </a:pPr>
            <a:r>
              <a:rPr lang="en-US" dirty="0" smtClean="0">
                <a:latin typeface="Calibri" pitchFamily="34" charset="0"/>
              </a:rPr>
              <a:t>Looking  back at the </a:t>
            </a:r>
            <a:r>
              <a:rPr lang="en-US" i="1" dirty="0" smtClean="0">
                <a:latin typeface="Calibri" pitchFamily="34" charset="0"/>
              </a:rPr>
              <a:t>Geometry is…. </a:t>
            </a:r>
            <a:r>
              <a:rPr lang="en-US" dirty="0" smtClean="0">
                <a:latin typeface="Calibri" pitchFamily="34" charset="0"/>
              </a:rPr>
              <a:t>statements, how has your understanding changed?  </a:t>
            </a:r>
          </a:p>
          <a:p>
            <a:pPr marL="0" lvl="0" indent="0">
              <a:spcBef>
                <a:spcPts val="1800"/>
              </a:spcBef>
              <a:buClrTx/>
              <a:buNone/>
            </a:pPr>
            <a:r>
              <a:rPr lang="en-US" dirty="0" smtClean="0">
                <a:latin typeface="Calibri" pitchFamily="34" charset="0"/>
              </a:rPr>
              <a:t>How might these terms make sense? </a:t>
            </a:r>
          </a:p>
          <a:p>
            <a:pPr lvl="0">
              <a:spcBef>
                <a:spcPts val="1800"/>
              </a:spcBef>
              <a:buClrTx/>
              <a:buFont typeface="Arial" pitchFamily="34" charset="0"/>
              <a:buChar char="•"/>
            </a:pPr>
            <a:r>
              <a:rPr lang="en-US" dirty="0" smtClean="0">
                <a:latin typeface="Calibri" pitchFamily="34" charset="0"/>
              </a:rPr>
              <a:t>Path—shape—perimeter </a:t>
            </a:r>
          </a:p>
          <a:p>
            <a:pPr lvl="0">
              <a:spcBef>
                <a:spcPts val="1800"/>
              </a:spcBef>
              <a:buClrTx/>
              <a:buFont typeface="Arial" pitchFamily="34" charset="0"/>
              <a:buChar char="•"/>
            </a:pPr>
            <a:r>
              <a:rPr lang="en-US" dirty="0" smtClean="0">
                <a:latin typeface="Calibri" pitchFamily="34" charset="0"/>
              </a:rPr>
              <a:t> Defining mathematical attributes of shapes? 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304800" y="381000"/>
            <a:ext cx="8229600" cy="990600"/>
          </a:xfrm>
          <a:prstGeom prst="rect">
            <a:avLst/>
          </a:prstGeom>
        </p:spPr>
        <p:txBody>
          <a:bodyPr/>
          <a:lstStyle/>
          <a:p>
            <a:pPr lvl="0" eaLnBrk="0" hangingPunct="0">
              <a:spcBef>
                <a:spcPct val="0"/>
              </a:spcBef>
              <a:defRPr/>
            </a:pPr>
            <a:r>
              <a:rPr lang="en-US" sz="4800" b="1" noProof="0" dirty="0" smtClean="0">
                <a:solidFill>
                  <a:srgbClr val="C00000"/>
                </a:solidFill>
              </a:rPr>
              <a:t>Let’s Talk About Geometry</a:t>
            </a: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38718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87812"/>
            <a:ext cx="7848600" cy="4250987"/>
          </a:xfrm>
        </p:spPr>
        <p:txBody>
          <a:bodyPr/>
          <a:lstStyle/>
          <a:p>
            <a:pPr marL="0" lvl="0" indent="0">
              <a:buNone/>
            </a:pPr>
            <a:r>
              <a:rPr lang="en-US" b="1" dirty="0" smtClean="0">
                <a:solidFill>
                  <a:srgbClr val="C00000"/>
                </a:solidFill>
              </a:rPr>
              <a:t>1)  </a:t>
            </a:r>
            <a:r>
              <a:rPr lang="en-US" dirty="0" smtClean="0"/>
              <a:t>Movement </a:t>
            </a:r>
            <a:r>
              <a:rPr lang="en-US" dirty="0"/>
              <a:t>in space is a basic and powerful experience that helps develop spatial </a:t>
            </a:r>
            <a:r>
              <a:rPr lang="en-US" dirty="0" smtClean="0"/>
              <a:t>sense.</a:t>
            </a:r>
          </a:p>
          <a:p>
            <a:pPr marL="0" lvl="0" indent="0">
              <a:buNone/>
            </a:pPr>
            <a:r>
              <a:rPr lang="en-US" dirty="0" smtClean="0"/>
              <a:t>Children </a:t>
            </a:r>
            <a:r>
              <a:rPr lang="en-US" dirty="0"/>
              <a:t>need to </a:t>
            </a:r>
            <a:endParaRPr lang="en-US" dirty="0" smtClean="0"/>
          </a:p>
          <a:p>
            <a:pPr>
              <a:buClr>
                <a:srgbClr val="C00000"/>
              </a:buClr>
            </a:pPr>
            <a:r>
              <a:rPr lang="en-US" dirty="0" smtClean="0"/>
              <a:t>talk </a:t>
            </a:r>
            <a:r>
              <a:rPr lang="en-US" dirty="0"/>
              <a:t>about, </a:t>
            </a:r>
            <a:endParaRPr lang="en-US" dirty="0" smtClean="0"/>
          </a:p>
          <a:p>
            <a:pPr>
              <a:buClr>
                <a:srgbClr val="C00000"/>
              </a:buClr>
            </a:pPr>
            <a:r>
              <a:rPr lang="en-US" dirty="0" smtClean="0"/>
              <a:t>plan</a:t>
            </a:r>
            <a:r>
              <a:rPr lang="en-US" dirty="0"/>
              <a:t>, </a:t>
            </a:r>
            <a:endParaRPr lang="en-US" dirty="0" smtClean="0"/>
          </a:p>
          <a:p>
            <a:pPr>
              <a:buClr>
                <a:srgbClr val="C00000"/>
              </a:buClr>
            </a:pPr>
            <a:r>
              <a:rPr lang="en-US" dirty="0" smtClean="0"/>
              <a:t>organize </a:t>
            </a:r>
            <a:r>
              <a:rPr lang="en-US" dirty="0"/>
              <a:t>such movements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52400" y="381000"/>
            <a:ext cx="8534400" cy="990600"/>
          </a:xfrm>
          <a:prstGeom prst="rect">
            <a:avLst/>
          </a:prstGeom>
        </p:spPr>
        <p:txBody>
          <a:bodyPr/>
          <a:lstStyle/>
          <a:p>
            <a:pPr lvl="0" eaLnBrk="0" hangingPunct="0">
              <a:spcBef>
                <a:spcPct val="0"/>
              </a:spcBef>
              <a:defRPr/>
            </a:pPr>
            <a:r>
              <a:rPr lang="en-US" sz="4400" b="1" noProof="0" dirty="0" smtClean="0">
                <a:solidFill>
                  <a:srgbClr val="C00000"/>
                </a:solidFill>
              </a:rPr>
              <a:t>Developmental Considerations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45608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143000"/>
            <a:ext cx="8610600" cy="4784388"/>
          </a:xfrm>
        </p:spPr>
        <p:txBody>
          <a:bodyPr/>
          <a:lstStyle/>
          <a:p>
            <a:pPr marL="0" lvl="0" indent="0">
              <a:buNone/>
            </a:pPr>
            <a:r>
              <a:rPr lang="en-US" b="1" dirty="0" smtClean="0">
                <a:solidFill>
                  <a:srgbClr val="C00000"/>
                </a:solidFill>
              </a:rPr>
              <a:t>2) </a:t>
            </a:r>
            <a:r>
              <a:rPr lang="en-US" i="1" dirty="0"/>
              <a:t>Perspective-taking</a:t>
            </a:r>
            <a:r>
              <a:rPr lang="en-US" dirty="0"/>
              <a:t> is just developing in many children of this age </a:t>
            </a:r>
            <a:r>
              <a:rPr lang="en-US" dirty="0" smtClean="0"/>
              <a:t>–</a:t>
            </a:r>
          </a:p>
          <a:p>
            <a:pPr marL="0" lvl="0" indent="0">
              <a:buNone/>
            </a:pPr>
            <a:r>
              <a:rPr lang="en-US" dirty="0" smtClean="0"/>
              <a:t> Provide many experiences to show</a:t>
            </a:r>
          </a:p>
          <a:p>
            <a:pPr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dirty="0" smtClean="0"/>
              <a:t>Things </a:t>
            </a:r>
            <a:r>
              <a:rPr lang="en-US" dirty="0"/>
              <a:t>look different depending upon where the viewer </a:t>
            </a:r>
            <a:r>
              <a:rPr lang="en-US" dirty="0" smtClean="0"/>
              <a:t>is.</a:t>
            </a:r>
          </a:p>
          <a:p>
            <a:pPr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dirty="0" smtClean="0"/>
              <a:t>Words </a:t>
            </a:r>
            <a:r>
              <a:rPr lang="en-US" dirty="0"/>
              <a:t>describe directions </a:t>
            </a:r>
            <a:r>
              <a:rPr lang="en-US" i="1" dirty="0"/>
              <a:t>relative</a:t>
            </a:r>
            <a:r>
              <a:rPr lang="en-US" dirty="0"/>
              <a:t> to a particular point of </a:t>
            </a:r>
            <a:r>
              <a:rPr lang="en-US" dirty="0" smtClean="0"/>
              <a:t>view </a:t>
            </a:r>
          </a:p>
          <a:p>
            <a:pPr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dirty="0" smtClean="0"/>
              <a:t>Positional words often come in opposites: </a:t>
            </a:r>
            <a:r>
              <a:rPr lang="en-US" i="1" dirty="0" smtClean="0"/>
              <a:t>over/under; up/down; left/right; near/far…</a:t>
            </a:r>
            <a:endParaRPr lang="en-US" i="1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52400" y="381000"/>
            <a:ext cx="8534400" cy="990600"/>
          </a:xfrm>
          <a:prstGeom prst="rect">
            <a:avLst/>
          </a:prstGeom>
        </p:spPr>
        <p:txBody>
          <a:bodyPr/>
          <a:lstStyle/>
          <a:p>
            <a:pPr lvl="0" eaLnBrk="0" hangingPunct="0">
              <a:spcBef>
                <a:spcPct val="0"/>
              </a:spcBef>
              <a:defRPr/>
            </a:pPr>
            <a:r>
              <a:rPr lang="en-US" sz="4400" b="1" noProof="0" dirty="0" smtClean="0">
                <a:solidFill>
                  <a:srgbClr val="C00000"/>
                </a:solidFill>
              </a:rPr>
              <a:t>Developmental Considerations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108737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87812"/>
            <a:ext cx="7848600" cy="4250987"/>
          </a:xfrm>
        </p:spPr>
        <p:txBody>
          <a:bodyPr/>
          <a:lstStyle/>
          <a:p>
            <a:pPr marL="0" lvl="0" indent="0">
              <a:buNone/>
            </a:pPr>
            <a:r>
              <a:rPr lang="en-US" b="1" dirty="0" smtClean="0">
                <a:solidFill>
                  <a:srgbClr val="C00000"/>
                </a:solidFill>
              </a:rPr>
              <a:t>3) </a:t>
            </a:r>
            <a:r>
              <a:rPr lang="en-US" dirty="0" smtClean="0"/>
              <a:t>English language learners and children whose language is developing will need more support in understanding &amp; using directional language, including</a:t>
            </a:r>
          </a:p>
          <a:p>
            <a:pPr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dirty="0" smtClean="0"/>
              <a:t>Use of child’s home language as much as possible</a:t>
            </a:r>
          </a:p>
          <a:p>
            <a:pPr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dirty="0" smtClean="0"/>
              <a:t>Use of gestures  </a:t>
            </a:r>
            <a:endParaRPr 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52400" y="381000"/>
            <a:ext cx="8534400" cy="990600"/>
          </a:xfrm>
          <a:prstGeom prst="rect">
            <a:avLst/>
          </a:prstGeom>
        </p:spPr>
        <p:txBody>
          <a:bodyPr/>
          <a:lstStyle/>
          <a:p>
            <a:pPr lvl="0" eaLnBrk="0" hangingPunct="0">
              <a:spcBef>
                <a:spcPct val="0"/>
              </a:spcBef>
              <a:defRPr/>
            </a:pPr>
            <a:r>
              <a:rPr lang="en-US" sz="4400" b="1" noProof="0" dirty="0" smtClean="0">
                <a:solidFill>
                  <a:srgbClr val="C00000"/>
                </a:solidFill>
              </a:rPr>
              <a:t>Developmental Considerations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78354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0"/>
          <p:cNvSpPr txBox="1">
            <a:spLocks noChangeArrowheads="1"/>
          </p:cNvSpPr>
          <p:nvPr/>
        </p:nvSpPr>
        <p:spPr bwMode="auto">
          <a:xfrm>
            <a:off x="533400" y="304800"/>
            <a:ext cx="8077200" cy="101566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smtClean="0">
                <a:solidFill>
                  <a:srgbClr val="A50021"/>
                </a:solidFill>
                <a:latin typeface="+mn-lt"/>
              </a:rPr>
              <a:t>Spatial Relationships: </a:t>
            </a:r>
          </a:p>
          <a:p>
            <a:pPr>
              <a:defRPr/>
            </a:pPr>
            <a:r>
              <a:rPr lang="en-US" sz="2400" b="1" dirty="0" smtClean="0">
                <a:solidFill>
                  <a:srgbClr val="A50021"/>
                </a:solidFill>
                <a:latin typeface="+mn-lt"/>
              </a:rPr>
              <a:t>Big Ideas and Key Skills</a:t>
            </a:r>
            <a:endParaRPr lang="en-US" sz="2400" b="1" dirty="0">
              <a:solidFill>
                <a:srgbClr val="A50021"/>
              </a:solidFill>
              <a:latin typeface="+mn-lt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2935672"/>
              </p:ext>
            </p:extLst>
          </p:nvPr>
        </p:nvGraphicFramePr>
        <p:xfrm>
          <a:off x="228600" y="1219200"/>
          <a:ext cx="8534400" cy="4754880"/>
        </p:xfrm>
        <a:graphic>
          <a:graphicData uri="http://schemas.openxmlformats.org/drawingml/2006/table">
            <a:tbl>
              <a:tblPr/>
              <a:tblGrid>
                <a:gridCol w="3276600"/>
                <a:gridCol w="5257800"/>
              </a:tblGrid>
              <a:tr h="12628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66FF"/>
                        </a:buClr>
                        <a:buSzTx/>
                        <a:buFont typeface="Symbol" pitchFamily="18" charset="2"/>
                        <a:buChar char=""/>
                        <a:tabLst>
                          <a:tab pos="4953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Relationships between objects and places can be described with mathematical precision.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285750" marR="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SimSun"/>
                          <a:cs typeface="Times New Roman"/>
                        </a:rPr>
                        <a:t>Naming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alibri" pitchFamily="34" charset="0"/>
                          <a:ea typeface="SimSun"/>
                          <a:cs typeface="Times New Roman"/>
                        </a:rPr>
                        <a:t>: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Calibri" pitchFamily="34" charset="0"/>
                          <a:ea typeface="SimSun"/>
                          <a:cs typeface="Times New Roman"/>
                        </a:rPr>
                        <a:t> Accurate </a:t>
                      </a:r>
                      <a:r>
                        <a:rPr lang="en-US" sz="2000" i="1" dirty="0">
                          <a:solidFill>
                            <a:schemeClr val="tx1"/>
                          </a:solidFill>
                          <a:latin typeface="Calibri" pitchFamily="34" charset="0"/>
                          <a:ea typeface="SimSun"/>
                          <a:cs typeface="Times New Roman"/>
                        </a:rPr>
                        <a:t>response to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Calibri" pitchFamily="34" charset="0"/>
                          <a:ea typeface="SimSun"/>
                          <a:cs typeface="Times New Roman"/>
                        </a:rPr>
                        <a:t> and  </a:t>
                      </a:r>
                      <a:r>
                        <a:rPr lang="en-US" sz="2000" i="1" dirty="0">
                          <a:solidFill>
                            <a:schemeClr val="tx1"/>
                          </a:solidFill>
                          <a:latin typeface="Calibri" pitchFamily="34" charset="0"/>
                          <a:ea typeface="SimSun"/>
                          <a:cs typeface="Times New Roman"/>
                        </a:rPr>
                        <a:t>use of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Calibri" pitchFamily="34" charset="0"/>
                          <a:ea typeface="SimSun"/>
                          <a:cs typeface="Times New Roman"/>
                        </a:rPr>
                        <a:t> positional 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SimSun"/>
                          <a:cs typeface="Times New Roman"/>
                        </a:rPr>
                        <a:t>words (e.g.,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SimSun"/>
                          <a:cs typeface="Times New Roman"/>
                        </a:rPr>
                        <a:t> 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SimSun"/>
                          <a:cs typeface="Times New Roman"/>
                        </a:rPr>
                        <a:t>over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Calibri" pitchFamily="34" charset="0"/>
                          <a:ea typeface="SimSun"/>
                          <a:cs typeface="Times New Roman"/>
                        </a:rPr>
                        <a:t>, under, around, right, left, etc)  </a:t>
                      </a:r>
                      <a:endParaRPr lang="en-US" sz="2000" dirty="0" smtClean="0">
                        <a:solidFill>
                          <a:schemeClr val="tx1"/>
                        </a:solidFill>
                        <a:latin typeface="Calibri" pitchFamily="34" charset="0"/>
                        <a:ea typeface="SimSun"/>
                        <a:cs typeface="Times New Roman"/>
                      </a:endParaRPr>
                    </a:p>
                    <a:p>
                      <a:pPr marL="285750" marR="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SimSun"/>
                          <a:cs typeface="Times New Roman"/>
                        </a:rPr>
                        <a:t>Expressing measurement 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alibri" pitchFamily="34" charset="0"/>
                          <a:ea typeface="SimSun"/>
                          <a:cs typeface="Times New Roman"/>
                        </a:rPr>
                        <a:t>in appropriate units </a:t>
                      </a:r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SimSun"/>
                          <a:cs typeface="Times New Roman"/>
                        </a:rPr>
                        <a:t>(e.g.,</a:t>
                      </a:r>
                      <a:r>
                        <a:rPr lang="en-US" sz="20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SimSun"/>
                          <a:cs typeface="Times New Roman"/>
                        </a:rPr>
                        <a:t> </a:t>
                      </a:r>
                      <a:r>
                        <a:rPr lang="en-US" sz="2000" i="1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SimSun"/>
                          <a:cs typeface="Times New Roman"/>
                        </a:rPr>
                        <a:t>Go </a:t>
                      </a:r>
                      <a:r>
                        <a:rPr lang="en-US" sz="2000" i="1" dirty="0">
                          <a:solidFill>
                            <a:schemeClr val="tx1"/>
                          </a:solidFill>
                          <a:latin typeface="Calibri" pitchFamily="34" charset="0"/>
                          <a:ea typeface="SimSun"/>
                          <a:cs typeface="Times New Roman"/>
                        </a:rPr>
                        <a:t>3 steps forward; </a:t>
                      </a:r>
                      <a:r>
                        <a:rPr lang="en-US" sz="2000" i="1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SimSun"/>
                          <a:cs typeface="Times New Roman"/>
                        </a:rPr>
                        <a:t>Your </a:t>
                      </a:r>
                      <a:r>
                        <a:rPr lang="en-US" sz="2000" i="1" dirty="0">
                          <a:solidFill>
                            <a:schemeClr val="tx1"/>
                          </a:solidFill>
                          <a:latin typeface="Calibri" pitchFamily="34" charset="0"/>
                          <a:ea typeface="SimSun"/>
                          <a:cs typeface="Times New Roman"/>
                        </a:rPr>
                        <a:t>house is 2 blocks away from </a:t>
                      </a:r>
                      <a:r>
                        <a:rPr lang="en-US" sz="2000" i="1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SimSun"/>
                          <a:cs typeface="Times New Roman"/>
                        </a:rPr>
                        <a:t>mine.) </a:t>
                      </a:r>
                      <a:endParaRPr lang="en-US" sz="2000" i="0" dirty="0" smtClean="0">
                        <a:solidFill>
                          <a:schemeClr val="tx1"/>
                        </a:solidFill>
                        <a:latin typeface="Calibri" pitchFamily="34" charset="0"/>
                        <a:ea typeface="SimSun"/>
                        <a:cs typeface="Times New Roman"/>
                      </a:endParaRPr>
                    </a:p>
                    <a:p>
                      <a:pPr marL="285750" marR="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SimSun"/>
                          <a:cs typeface="Times New Roman"/>
                        </a:rPr>
                        <a:t>Recognizing 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alibri" pitchFamily="34" charset="0"/>
                          <a:ea typeface="SimSun"/>
                          <a:cs typeface="Times New Roman"/>
                        </a:rPr>
                        <a:t>and expressing difference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SimSun"/>
                          <a:cs typeface="Times New Roman"/>
                        </a:rPr>
                        <a:t>in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alibri" pitchFamily="34" charset="0"/>
                          <a:ea typeface="SimSun"/>
                          <a:cs typeface="Times New Roman"/>
                        </a:rPr>
                        <a:t> spatial relationships depending on relative position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Calibri" pitchFamily="34" charset="0"/>
                          <a:ea typeface="SimSun"/>
                          <a:cs typeface="Times New Roman"/>
                        </a:rPr>
                        <a:t> 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SimSun"/>
                          <a:cs typeface="Times New Roman"/>
                        </a:rPr>
                        <a:t>(e.g., </a:t>
                      </a:r>
                      <a:r>
                        <a:rPr lang="en-US" sz="2000" i="1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SimSun"/>
                          <a:cs typeface="Times New Roman"/>
                        </a:rPr>
                        <a:t>the </a:t>
                      </a:r>
                      <a:r>
                        <a:rPr lang="en-US" sz="2000" i="1" dirty="0">
                          <a:solidFill>
                            <a:schemeClr val="tx1"/>
                          </a:solidFill>
                          <a:latin typeface="Calibri" pitchFamily="34" charset="0"/>
                          <a:ea typeface="SimSun"/>
                          <a:cs typeface="Times New Roman"/>
                        </a:rPr>
                        <a:t>car is to your left and my right; When I look at the tree from far away </a:t>
                      </a:r>
                      <a:r>
                        <a:rPr lang="en-US" sz="2000" i="1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SimSun"/>
                          <a:cs typeface="Times New Roman"/>
                        </a:rPr>
                        <a:t>it </a:t>
                      </a:r>
                      <a:r>
                        <a:rPr lang="en-US" sz="2000" i="1" dirty="0">
                          <a:solidFill>
                            <a:schemeClr val="tx1"/>
                          </a:solidFill>
                          <a:latin typeface="Calibri" pitchFamily="34" charset="0"/>
                          <a:ea typeface="SimSun"/>
                          <a:cs typeface="Times New Roman"/>
                        </a:rPr>
                        <a:t>looks smaller than when I am close to it)  </a:t>
                      </a:r>
                      <a:endParaRPr lang="en-US" sz="2000" i="0" dirty="0" smtClean="0">
                        <a:solidFill>
                          <a:schemeClr val="tx1"/>
                        </a:solidFill>
                        <a:latin typeface="Calibri" pitchFamily="34" charset="0"/>
                        <a:ea typeface="SimSun"/>
                        <a:cs typeface="Times New Roman"/>
                      </a:endParaRPr>
                    </a:p>
                    <a:p>
                      <a:pPr marL="285750" marR="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SimSun"/>
                          <a:cs typeface="Times New Roman"/>
                        </a:rPr>
                        <a:t>Fluency 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alibri" pitchFamily="34" charset="0"/>
                          <a:ea typeface="SimSun"/>
                          <a:cs typeface="Times New Roman"/>
                        </a:rPr>
                        <a:t>in visualizing and manipulating spatial relationships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Calibri" pitchFamily="34" charset="0"/>
                          <a:ea typeface="SimSun"/>
                          <a:cs typeface="Times New Roman"/>
                        </a:rPr>
                        <a:t> 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SimSun"/>
                          <a:cs typeface="Times New Roman"/>
                        </a:rPr>
                        <a:t>(e.g., being 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Calibri" pitchFamily="34" charset="0"/>
                          <a:ea typeface="SimSun"/>
                          <a:cs typeface="Times New Roman"/>
                        </a:rPr>
                        <a:t>able to </a:t>
                      </a:r>
                      <a:r>
                        <a:rPr lang="en-US" sz="2000" i="0" dirty="0">
                          <a:solidFill>
                            <a:schemeClr val="tx1"/>
                          </a:solidFill>
                          <a:latin typeface="Calibri" pitchFamily="34" charset="0"/>
                          <a:ea typeface="SimSun"/>
                          <a:cs typeface="Times New Roman"/>
                        </a:rPr>
                        <a:t>mentally 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SimSun"/>
                          <a:cs typeface="Times New Roman"/>
                        </a:rPr>
                        <a:t>flip pieces 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Calibri" pitchFamily="34" charset="0"/>
                          <a:ea typeface="SimSun"/>
                          <a:cs typeface="Times New Roman"/>
                        </a:rPr>
                        <a:t>to make them fit in a jigsaw 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SimSun"/>
                          <a:cs typeface="Times New Roman"/>
                        </a:rPr>
                        <a:t>puzzle).</a:t>
                      </a:r>
                      <a:endParaRPr lang="en-US" sz="2000" dirty="0">
                        <a:solidFill>
                          <a:schemeClr val="tx1"/>
                        </a:solidFill>
                        <a:latin typeface="Calibri" pitchFamily="34" charset="0"/>
                        <a:ea typeface="SimSu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628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66FF"/>
                        </a:buClr>
                        <a:buSzTx/>
                        <a:buFont typeface="Symbol" pitchFamily="18" charset="2"/>
                        <a:buChar char=""/>
                        <a:tabLst>
                          <a:tab pos="495300" algn="l"/>
                        </a:tabLst>
                      </a:pPr>
                      <a:r>
                        <a:rPr lang="en-US" sz="2000" dirty="0" smtClean="0">
                          <a:latin typeface="Calibri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Our own experiences of space and two-dimensional representations of space reflect a specific point of view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4572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</a:tr>
              <a:tr h="97471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66FF"/>
                        </a:buClr>
                        <a:buSzTx/>
                        <a:buFont typeface="Symbol" pitchFamily="18" charset="2"/>
                        <a:buChar char=""/>
                        <a:tabLst>
                          <a:tab pos="4953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Spatial relationship can be visualized and manipulated mentally.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5" name="Straight Arrow Connector 4"/>
          <p:cNvCxnSpPr/>
          <p:nvPr/>
        </p:nvCxnSpPr>
        <p:spPr>
          <a:xfrm flipH="1">
            <a:off x="2057400" y="762000"/>
            <a:ext cx="1066800" cy="304800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5943600" y="685800"/>
            <a:ext cx="990600" cy="381000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01040" y="15240"/>
            <a:ext cx="7315200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b="1" dirty="0" smtClean="0">
                <a:solidFill>
                  <a:srgbClr val="A50021"/>
                </a:solidFill>
                <a:latin typeface="+mn-lt"/>
              </a:rPr>
              <a:t>Research Lesson: </a:t>
            </a:r>
            <a:r>
              <a:rPr lang="en-US" b="1" i="1" dirty="0" smtClean="0">
                <a:solidFill>
                  <a:srgbClr val="A50021"/>
                </a:solidFill>
                <a:latin typeface="+mn-lt"/>
              </a:rPr>
              <a:t>Rosie’s </a:t>
            </a:r>
            <a:r>
              <a:rPr lang="en-US" b="1" i="1" dirty="0" smtClean="0">
                <a:solidFill>
                  <a:srgbClr val="A50021"/>
                </a:solidFill>
                <a:latin typeface="+mn-lt"/>
              </a:rPr>
              <a:t>Walk</a:t>
            </a:r>
          </a:p>
          <a:p>
            <a:pPr>
              <a:defRPr/>
            </a:pPr>
            <a:r>
              <a:rPr lang="en-US" sz="1800" b="1" i="1" dirty="0" smtClean="0">
                <a:solidFill>
                  <a:srgbClr val="A50021"/>
                </a:solidFill>
                <a:latin typeface="+mn-lt"/>
                <a:hlinkClick r:id="rId3" action="ppaction://hlinkfile"/>
              </a:rPr>
              <a:t>WALK WITH ROSIE_PEARSON.wmv</a:t>
            </a:r>
            <a:endParaRPr lang="en-US" sz="1800" b="1" i="1" dirty="0" smtClean="0">
              <a:solidFill>
                <a:srgbClr val="A50021"/>
              </a:solidFill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5800" y="1219200"/>
            <a:ext cx="7848600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 algn="l">
              <a:spcBef>
                <a:spcPts val="1200"/>
              </a:spcBef>
              <a:buFont typeface="+mj-lt"/>
              <a:buAutoNum type="arabicPeriod"/>
            </a:pPr>
            <a:r>
              <a:rPr lang="en-US" sz="2800" dirty="0" smtClean="0">
                <a:latin typeface="Calibri" pitchFamily="34" charset="0"/>
              </a:rPr>
              <a:t>How does </a:t>
            </a:r>
            <a:r>
              <a:rPr lang="en-US" sz="2800" i="1" dirty="0" smtClean="0">
                <a:latin typeface="Calibri" pitchFamily="34" charset="0"/>
              </a:rPr>
              <a:t>the sequence of the activities </a:t>
            </a:r>
            <a:r>
              <a:rPr lang="en-US" sz="2800" dirty="0" smtClean="0">
                <a:latin typeface="Calibri" pitchFamily="34" charset="0"/>
              </a:rPr>
              <a:t>support children to represent their understanding of spatial relationships in more than one way? </a:t>
            </a:r>
          </a:p>
          <a:p>
            <a:pPr marL="514350" lvl="0" indent="-514350" algn="l">
              <a:spcBef>
                <a:spcPts val="1200"/>
              </a:spcBef>
              <a:buFont typeface="+mj-lt"/>
              <a:buAutoNum type="arabicPeriod"/>
            </a:pPr>
            <a:r>
              <a:rPr lang="en-US" sz="2800" dirty="0" smtClean="0">
                <a:latin typeface="Calibri" pitchFamily="34" charset="0"/>
              </a:rPr>
              <a:t>How does the teacher give ownership of the lesson to the children?</a:t>
            </a:r>
          </a:p>
          <a:p>
            <a:pPr marL="514350" lvl="0" indent="-514350" algn="l">
              <a:spcBef>
                <a:spcPts val="1200"/>
              </a:spcBef>
              <a:buFont typeface="+mj-lt"/>
              <a:buAutoNum type="arabicPeriod"/>
            </a:pPr>
            <a:r>
              <a:rPr lang="en-US" sz="2800" dirty="0" smtClean="0">
                <a:latin typeface="Calibri" pitchFamily="34" charset="0"/>
              </a:rPr>
              <a:t>List the ways the teacher supports children’s language development?</a:t>
            </a:r>
          </a:p>
          <a:p>
            <a:pPr marL="514350" lvl="0" indent="-514350" algn="l">
              <a:spcBef>
                <a:spcPts val="1200"/>
              </a:spcBef>
              <a:buFont typeface="+mj-lt"/>
              <a:buAutoNum type="arabicPeriod"/>
            </a:pPr>
            <a:r>
              <a:rPr lang="en-US" sz="2800" dirty="0" smtClean="0">
                <a:latin typeface="Calibri" pitchFamily="34" charset="0"/>
              </a:rPr>
              <a:t>What evidence do you see that children are engaged and are actively constructing their own understanding? </a:t>
            </a:r>
            <a:endParaRPr lang="en-US" sz="28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85800" y="228600"/>
            <a:ext cx="7315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b="1" dirty="0" smtClean="0">
                <a:solidFill>
                  <a:srgbClr val="A50021"/>
                </a:solidFill>
                <a:latin typeface="+mn-lt"/>
              </a:rPr>
              <a:t>Let’s Get in Shape</a:t>
            </a:r>
            <a:endParaRPr lang="en-US" b="1" i="1" dirty="0" smtClean="0">
              <a:solidFill>
                <a:srgbClr val="A50021"/>
              </a:solidFill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48510" y="852233"/>
            <a:ext cx="8343089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>
              <a:spcBef>
                <a:spcPts val="1200"/>
              </a:spcBef>
            </a:pPr>
            <a:r>
              <a:rPr lang="en-US" sz="2800" dirty="0" smtClean="0">
                <a:latin typeface="Calibri" pitchFamily="34" charset="0"/>
              </a:rPr>
              <a:t> Each of us will have a regular shape pinned on our back.</a:t>
            </a:r>
          </a:p>
          <a:p>
            <a:pPr lvl="0" algn="l">
              <a:spcBef>
                <a:spcPts val="1200"/>
              </a:spcBef>
            </a:pPr>
            <a:r>
              <a:rPr lang="en-US" sz="2800" dirty="0" smtClean="0">
                <a:latin typeface="Calibri" pitchFamily="34" charset="0"/>
              </a:rPr>
              <a:t>We go around asking yes and no questions about the   mathematical attributes of the shape to others, trying to figure out what shape we have.</a:t>
            </a:r>
          </a:p>
          <a:p>
            <a:pPr lvl="0" algn="l">
              <a:spcBef>
                <a:spcPts val="1200"/>
              </a:spcBef>
            </a:pPr>
            <a:r>
              <a:rPr lang="en-US" sz="2800" dirty="0" smtClean="0">
                <a:latin typeface="Calibri" pitchFamily="34" charset="0"/>
              </a:rPr>
              <a:t>Mathematical Attributes include</a:t>
            </a:r>
          </a:p>
          <a:p>
            <a:pPr marL="457200" lvl="0" indent="-457200" algn="l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alibri" pitchFamily="34" charset="0"/>
              </a:rPr>
              <a:t>Type of line (curved or straight)</a:t>
            </a:r>
          </a:p>
          <a:p>
            <a:pPr marL="457200" lvl="0" indent="-457200" algn="l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alibri" pitchFamily="34" charset="0"/>
              </a:rPr>
              <a:t>Number of lines</a:t>
            </a:r>
          </a:p>
          <a:p>
            <a:pPr marL="457200" lvl="0" indent="-457200" algn="l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alibri" pitchFamily="34" charset="0"/>
              </a:rPr>
              <a:t>Number  and type of corners</a:t>
            </a:r>
          </a:p>
          <a:p>
            <a:pPr marL="457200" lvl="0" indent="-457200" algn="l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alibri" pitchFamily="34" charset="0"/>
              </a:rPr>
              <a:t>Relationship between length or angles (all the same, 2 are equal, other(s) are </a:t>
            </a:r>
            <a:r>
              <a:rPr lang="en-US" sz="2800" smtClean="0">
                <a:latin typeface="Calibri" pitchFamily="34" charset="0"/>
              </a:rPr>
              <a:t>not etc….</a:t>
            </a:r>
            <a:endParaRPr lang="en-US" sz="28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57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0"/>
          <p:cNvSpPr txBox="1">
            <a:spLocks noChangeArrowheads="1"/>
          </p:cNvSpPr>
          <p:nvPr/>
        </p:nvSpPr>
        <p:spPr bwMode="auto">
          <a:xfrm>
            <a:off x="2571751" y="300336"/>
            <a:ext cx="3648296" cy="646331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600" b="1" dirty="0" smtClean="0">
                <a:solidFill>
                  <a:srgbClr val="A50021"/>
                </a:solidFill>
              </a:rPr>
              <a:t>Shapes</a:t>
            </a:r>
            <a:r>
              <a:rPr lang="en-US" sz="2400" b="1" dirty="0" smtClean="0">
                <a:solidFill>
                  <a:srgbClr val="A50021"/>
                </a:solidFill>
              </a:rPr>
              <a:t>                  </a:t>
            </a:r>
            <a:endParaRPr lang="en-US" sz="2400" b="1" dirty="0">
              <a:solidFill>
                <a:srgbClr val="A50021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1246889"/>
              </p:ext>
            </p:extLst>
          </p:nvPr>
        </p:nvGraphicFramePr>
        <p:xfrm>
          <a:off x="457200" y="1063325"/>
          <a:ext cx="8153399" cy="4681092"/>
        </p:xfrm>
        <a:graphic>
          <a:graphicData uri="http://schemas.openxmlformats.org/drawingml/2006/table">
            <a:tbl>
              <a:tblPr/>
              <a:tblGrid>
                <a:gridCol w="3130322"/>
                <a:gridCol w="5023077"/>
              </a:tblGrid>
              <a:tr h="8086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66FF"/>
                        </a:buClr>
                        <a:buSzTx/>
                        <a:buFont typeface="Symbol" pitchFamily="18" charset="2"/>
                        <a:buNone/>
                        <a:tabLst>
                          <a:tab pos="495300" algn="l"/>
                        </a:tabLst>
                      </a:pPr>
                      <a:r>
                        <a:rPr lang="en-US" sz="3600" b="1" dirty="0" smtClean="0">
                          <a:solidFill>
                            <a:srgbClr val="A50021"/>
                          </a:solidFill>
                        </a:rPr>
                        <a:t>Big Ideas 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en-US" sz="3600" dirty="0" smtClean="0">
                          <a:solidFill>
                            <a:srgbClr val="C00000"/>
                          </a:solidFill>
                          <a:latin typeface="Calibri" pitchFamily="34" charset="0"/>
                          <a:ea typeface="SimSun"/>
                          <a:cs typeface="Times New Roman"/>
                        </a:rPr>
                        <a:t>Key Skills</a:t>
                      </a:r>
                      <a:endParaRPr lang="en-US" sz="3600" dirty="0">
                        <a:solidFill>
                          <a:srgbClr val="C00000"/>
                        </a:solidFill>
                        <a:latin typeface="Calibri" pitchFamily="34" charset="0"/>
                        <a:ea typeface="SimSun"/>
                        <a:cs typeface="Times New Roman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7845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66FF"/>
                        </a:buClr>
                        <a:buSzTx/>
                        <a:buFont typeface="Symbol" pitchFamily="18" charset="2"/>
                        <a:buChar char=""/>
                        <a:tabLst>
                          <a:tab pos="49530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Shapes can be defined and classified by their attributes.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285750" marR="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SimSun"/>
                          <a:cs typeface="Times New Roman"/>
                        </a:rPr>
                        <a:t>Naming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alibri" pitchFamily="34" charset="0"/>
                          <a:ea typeface="SimSun"/>
                          <a:cs typeface="Times New Roman"/>
                        </a:rPr>
                        <a:t>: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itchFamily="34" charset="0"/>
                          <a:ea typeface="SimSun"/>
                          <a:cs typeface="Times New Roman"/>
                        </a:rPr>
                        <a:t> 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SimSun"/>
                          <a:cs typeface="Times New Roman"/>
                        </a:rPr>
                        <a:t> knows mathematical attributes include straight and/or curved lines,  number of sides and angles (corners), and type of  angles (square corner or not 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SimSun"/>
                          <a:cs typeface="Times New Roman"/>
                        </a:rPr>
                        <a:t>)</a:t>
                      </a:r>
                    </a:p>
                    <a:p>
                      <a:pPr marL="285750" marR="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endParaRPr lang="en-US" sz="1600" dirty="0" smtClean="0">
                        <a:solidFill>
                          <a:schemeClr val="tx1"/>
                        </a:solidFill>
                        <a:latin typeface="Calibri" pitchFamily="34" charset="0"/>
                        <a:ea typeface="SimSun"/>
                        <a:cs typeface="Times New Roman"/>
                      </a:endParaRPr>
                    </a:p>
                    <a:p>
                      <a:pPr marL="285750" marR="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SimSun"/>
                          <a:cs typeface="Times New Roman"/>
                        </a:rPr>
                        <a:t>Noticing and Expressing </a:t>
                      </a:r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SimSun"/>
                          <a:cs typeface="Times New Roman"/>
                        </a:rPr>
                        <a:t>measurement/comparison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SimSun"/>
                          <a:cs typeface="Times New Roman"/>
                        </a:rPr>
                        <a:t> of  shapes, including that sides of a shape may have different length or that 2 triangles can be same type but that one can have longer sides. 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Calibri" pitchFamily="34" charset="0"/>
                        <a:ea typeface="SimSun"/>
                        <a:cs typeface="Times New Roman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4700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66FF"/>
                        </a:buClr>
                        <a:buSzTx/>
                        <a:buFont typeface="Symbol" pitchFamily="18" charset="2"/>
                        <a:buChar char=""/>
                        <a:tabLst>
                          <a:tab pos="495300" algn="l"/>
                        </a:tabLst>
                      </a:pPr>
                      <a:r>
                        <a:rPr lang="en-US" sz="1600" dirty="0" smtClean="0">
                          <a:latin typeface="Calibri" pitchFamily="34" charset="0"/>
                        </a:rPr>
                        <a:t>The flat faces of solid shapes(three dimensional shapes) are two dimensional shapes.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4572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</a:tr>
              <a:tr h="134700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66FF"/>
                        </a:buClr>
                        <a:buSzTx/>
                        <a:buFont typeface="Symbol" pitchFamily="18" charset="2"/>
                        <a:buChar char=""/>
                        <a:tabLst>
                          <a:tab pos="49530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Shapes can be combined and separated (composed and decomposed) to make new shapes. 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3190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81000" y="228600"/>
            <a:ext cx="812746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200" b="1" dirty="0" smtClean="0">
                <a:solidFill>
                  <a:srgbClr val="A50021"/>
                </a:solidFill>
                <a:latin typeface="+mn-lt"/>
              </a:rPr>
              <a:t>Research Lesson: </a:t>
            </a:r>
            <a:r>
              <a:rPr lang="en-US" sz="3200" b="1" i="1" dirty="0" smtClean="0">
                <a:solidFill>
                  <a:srgbClr val="A50021"/>
                </a:solidFill>
                <a:latin typeface="+mn-lt"/>
              </a:rPr>
              <a:t>Feeling for </a:t>
            </a:r>
            <a:r>
              <a:rPr lang="en-US" sz="3200" b="1" i="1" dirty="0" smtClean="0">
                <a:solidFill>
                  <a:srgbClr val="A50021"/>
                </a:solidFill>
                <a:latin typeface="+mn-lt"/>
              </a:rPr>
              <a:t>Shapes</a:t>
            </a:r>
          </a:p>
          <a:p>
            <a:pPr>
              <a:defRPr/>
            </a:pPr>
            <a:r>
              <a:rPr lang="en-US" sz="1600" b="1" i="1" dirty="0" smtClean="0">
                <a:solidFill>
                  <a:srgbClr val="A50021"/>
                </a:solidFill>
                <a:latin typeface="+mn-lt"/>
                <a:hlinkClick r:id="rId3" action="ppaction://hlinkfile"/>
              </a:rPr>
              <a:t>feel_for_shapes.m4v</a:t>
            </a:r>
            <a:endParaRPr lang="en-US" sz="1600" b="1" i="1" dirty="0" smtClean="0">
              <a:solidFill>
                <a:srgbClr val="A50021"/>
              </a:solidFill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16280" y="1295400"/>
            <a:ext cx="7822660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 algn="l">
              <a:spcBef>
                <a:spcPts val="1200"/>
              </a:spcBef>
              <a:buFont typeface="+mj-lt"/>
              <a:buAutoNum type="arabicPeriod"/>
            </a:pPr>
            <a:r>
              <a:rPr lang="en-US" sz="2800" dirty="0" smtClean="0">
                <a:latin typeface="Calibri" pitchFamily="34" charset="0"/>
              </a:rPr>
              <a:t>How does the mystery bag activity focus children’s attention on the defining attributes of shapes, rather than on shape names? </a:t>
            </a:r>
          </a:p>
          <a:p>
            <a:pPr marL="514350" lvl="0" indent="-514350" algn="l">
              <a:spcBef>
                <a:spcPts val="1200"/>
              </a:spcBef>
              <a:buFont typeface="+mj-lt"/>
              <a:buAutoNum type="arabicPeriod"/>
            </a:pPr>
            <a:r>
              <a:rPr lang="en-US" sz="2800" dirty="0" smtClean="0">
                <a:latin typeface="Calibri" pitchFamily="34" charset="0"/>
              </a:rPr>
              <a:t>How does the teacher give ownership &amp; support the children’s learning?  </a:t>
            </a:r>
          </a:p>
          <a:p>
            <a:pPr marL="514350" lvl="0" indent="-514350" algn="l">
              <a:spcBef>
                <a:spcPts val="1200"/>
              </a:spcBef>
              <a:buFont typeface="+mj-lt"/>
              <a:buAutoNum type="arabicPeriod"/>
            </a:pPr>
            <a:r>
              <a:rPr lang="en-US" sz="2800" dirty="0" smtClean="0">
                <a:latin typeface="Calibri" pitchFamily="34" charset="0"/>
              </a:rPr>
              <a:t>List the ways the teacher supports children’s language development?</a:t>
            </a:r>
          </a:p>
          <a:p>
            <a:pPr marL="514350" lvl="0" indent="-514350" algn="l">
              <a:spcBef>
                <a:spcPts val="1200"/>
              </a:spcBef>
              <a:buFont typeface="+mj-lt"/>
              <a:buAutoNum type="arabicPeriod"/>
            </a:pPr>
            <a:r>
              <a:rPr lang="en-US" sz="2800" dirty="0" smtClean="0">
                <a:latin typeface="Calibri" pitchFamily="34" charset="0"/>
              </a:rPr>
              <a:t>What evidence do you see that children are engaged and are actively constructing their own understanding? </a:t>
            </a:r>
            <a:endParaRPr lang="en-US" sz="28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4215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524000" y="287364"/>
            <a:ext cx="6232380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400" b="1" dirty="0" smtClean="0">
                <a:solidFill>
                  <a:srgbClr val="C00000"/>
                </a:solidFill>
                <a:latin typeface="+mn-lt"/>
              </a:rPr>
              <a:t> Reflecting on</a:t>
            </a:r>
          </a:p>
          <a:p>
            <a:pPr>
              <a:defRPr/>
            </a:pPr>
            <a:r>
              <a:rPr lang="en-US" sz="4400" b="1" dirty="0" smtClean="0">
                <a:solidFill>
                  <a:srgbClr val="C00000"/>
                </a:solidFill>
                <a:latin typeface="+mn-lt"/>
              </a:rPr>
              <a:t>Big Ideas of Early Mathematics </a:t>
            </a:r>
            <a:endParaRPr lang="en-US" sz="44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249290" y="1133751"/>
            <a:ext cx="67818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400" dirty="0" smtClean="0">
                <a:latin typeface="Calibri" pitchFamily="34" charset="0"/>
              </a:rPr>
              <a:t> </a:t>
            </a:r>
            <a:endParaRPr lang="en-US" sz="4400" b="1" dirty="0">
              <a:solidFill>
                <a:srgbClr val="C00000"/>
              </a:solidFill>
              <a:latin typeface="+mn-lt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600" y="2895600"/>
            <a:ext cx="4023513" cy="3505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9"/>
          <p:cNvSpPr>
            <a:spLocks noChangeArrowheads="1"/>
          </p:cNvSpPr>
          <p:nvPr/>
        </p:nvSpPr>
        <p:spPr bwMode="auto">
          <a:xfrm>
            <a:off x="1143000" y="529431"/>
            <a:ext cx="8001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800" b="1" dirty="0" smtClean="0">
                <a:solidFill>
                  <a:srgbClr val="A50021"/>
                </a:solidFill>
                <a:latin typeface="Arial" charset="0"/>
              </a:rPr>
              <a:t> Reflective Practice</a:t>
            </a:r>
            <a:endParaRPr lang="en-US" sz="4800" dirty="0">
              <a:solidFill>
                <a:srgbClr val="A50021"/>
              </a:solidFill>
              <a:latin typeface="Arial" charset="0"/>
            </a:endParaRPr>
          </a:p>
        </p:txBody>
      </p:sp>
      <p:sp>
        <p:nvSpPr>
          <p:cNvPr id="6148" name="Content Placeholder 3"/>
          <p:cNvSpPr>
            <a:spLocks noGrp="1"/>
          </p:cNvSpPr>
          <p:nvPr>
            <p:ph idx="4294967295"/>
          </p:nvPr>
        </p:nvSpPr>
        <p:spPr>
          <a:xfrm>
            <a:off x="609600" y="1524000"/>
            <a:ext cx="8001000" cy="4225925"/>
          </a:xfrm>
        </p:spPr>
        <p:txBody>
          <a:bodyPr/>
          <a:lstStyle/>
          <a:p>
            <a:pPr marL="742950" indent="-742950" eaLnBrk="1" hangingPunct="1">
              <a:buClrTx/>
              <a:buFont typeface="Arial" pitchFamily="34" charset="0"/>
              <a:buChar char="•"/>
            </a:pPr>
            <a:r>
              <a:rPr lang="en-US" sz="3600" dirty="0" smtClean="0">
                <a:latin typeface="Calibri" pitchFamily="34" charset="0"/>
              </a:rPr>
              <a:t>Turn and Talk about what happened when you did the shoe graph research lesson.</a:t>
            </a:r>
          </a:p>
          <a:p>
            <a:pPr marL="742950" indent="-742950" eaLnBrk="1" hangingPunct="1">
              <a:buClrTx/>
              <a:buFont typeface="Arial" pitchFamily="34" charset="0"/>
              <a:buChar char="•"/>
            </a:pPr>
            <a:r>
              <a:rPr lang="en-US" sz="3600" dirty="0" smtClean="0">
                <a:latin typeface="Calibri" pitchFamily="34" charset="0"/>
              </a:rPr>
              <a:t>What did you notice that children said and did to show evidence of understanding or confusion?</a:t>
            </a:r>
          </a:p>
        </p:txBody>
      </p:sp>
    </p:spTree>
    <p:extLst>
      <p:ext uri="{BB962C8B-B14F-4D97-AF65-F5344CB8AC3E}">
        <p14:creationId xmlns:p14="http://schemas.microsoft.com/office/powerpoint/2010/main" val="4117612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457200"/>
            <a:ext cx="8686800" cy="990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6000" b="1" dirty="0" smtClean="0">
                <a:solidFill>
                  <a:srgbClr val="A50021"/>
                </a:solidFill>
              </a:rPr>
              <a:t>Let’s Do Math </a:t>
            </a:r>
            <a:br>
              <a:rPr lang="en-US" sz="6000" b="1" dirty="0" smtClean="0">
                <a:solidFill>
                  <a:srgbClr val="A50021"/>
                </a:solidFill>
              </a:rPr>
            </a:br>
            <a:r>
              <a:rPr lang="en-US" sz="6000" b="1" dirty="0" smtClean="0">
                <a:latin typeface="Calibri" pitchFamily="34" charset="0"/>
              </a:rPr>
              <a:t> </a:t>
            </a:r>
            <a:r>
              <a:rPr lang="en-US" sz="2800" b="1" dirty="0" smtClean="0">
                <a:latin typeface="Calibri" pitchFamily="34" charset="0"/>
              </a:rPr>
              <a:t/>
            </a:r>
            <a:br>
              <a:rPr lang="en-US" sz="2800" b="1" dirty="0" smtClean="0">
                <a:latin typeface="Calibri" pitchFamily="34" charset="0"/>
              </a:rPr>
            </a:br>
            <a:endParaRPr lang="en-US" altLang="zh-CN" sz="2800" b="1" dirty="0" smtClean="0">
              <a:solidFill>
                <a:srgbClr val="C00000"/>
              </a:solidFill>
              <a:ea typeface="宋体" pitchFamily="2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4953000"/>
            <a:ext cx="8382000" cy="1077218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lvl="0" algn="l"/>
            <a:r>
              <a:rPr lang="en-US" sz="3200" dirty="0" smtClean="0">
                <a:latin typeface="Calibri" pitchFamily="34" charset="0"/>
              </a:rPr>
              <a:t>Can you guess what math content we are focusing on today?</a:t>
            </a:r>
            <a:endParaRPr lang="en-US" sz="3200" dirty="0">
              <a:latin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47800" y="1371600"/>
            <a:ext cx="6324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Obstacle Course</a:t>
            </a:r>
            <a:br>
              <a:rPr lang="en-US" dirty="0" smtClean="0">
                <a:latin typeface="Calibri" pitchFamily="34" charset="0"/>
              </a:rPr>
            </a:br>
            <a:r>
              <a:rPr lang="en-US" dirty="0" smtClean="0">
                <a:latin typeface="Calibri" pitchFamily="34" charset="0"/>
              </a:rPr>
              <a:t>Adult Learning Experience</a:t>
            </a:r>
            <a:endParaRPr lang="en-US" dirty="0"/>
          </a:p>
        </p:txBody>
      </p:sp>
      <p:pic>
        <p:nvPicPr>
          <p:cNvPr id="1026" name="Picture 2" descr="http://www.ikea.com/us/en/images/products/kritter-childrens-chair__0096632_PE236603_S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2971800"/>
            <a:ext cx="1219200" cy="1219200"/>
          </a:xfrm>
          <a:prstGeom prst="rect">
            <a:avLst/>
          </a:prstGeom>
          <a:noFill/>
        </p:spPr>
      </p:pic>
      <p:pic>
        <p:nvPicPr>
          <p:cNvPr id="1028" name="Picture 4" descr="http://www.artvalue.com/photos/auction/0/49/49202/nurmesniemi-antti-1927-2003-fi-a-table-275683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81600" y="3200400"/>
            <a:ext cx="1370111" cy="914400"/>
          </a:xfrm>
          <a:prstGeom prst="rect">
            <a:avLst/>
          </a:prstGeom>
          <a:noFill/>
        </p:spPr>
      </p:pic>
      <p:pic>
        <p:nvPicPr>
          <p:cNvPr id="8" name="Picture 2" descr="http://www.ikea.com/us/en/images/products/kritter-childrens-chair__0096632_PE236603_S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5200" y="2971800"/>
            <a:ext cx="1219200" cy="1219200"/>
          </a:xfrm>
          <a:prstGeom prst="rect">
            <a:avLst/>
          </a:prstGeom>
          <a:noFill/>
        </p:spPr>
      </p:pic>
      <p:pic>
        <p:nvPicPr>
          <p:cNvPr id="1030" name="Picture 6" descr="https://s3.amazonaws.com/prod.skimble/assets/4102/skimble-workout-trainer-exercise-high-fives-1_iphon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39000" y="2743200"/>
            <a:ext cx="1325563" cy="1325563"/>
          </a:xfrm>
          <a:prstGeom prst="rect">
            <a:avLst/>
          </a:prstGeom>
          <a:noFill/>
        </p:spPr>
      </p:pic>
      <p:cxnSp>
        <p:nvCxnSpPr>
          <p:cNvPr id="11" name="Straight Connector 10"/>
          <p:cNvCxnSpPr/>
          <p:nvPr/>
        </p:nvCxnSpPr>
        <p:spPr>
          <a:xfrm flipV="1">
            <a:off x="914400" y="2819400"/>
            <a:ext cx="1295400" cy="1371600"/>
          </a:xfrm>
          <a:prstGeom prst="line">
            <a:avLst/>
          </a:prstGeom>
          <a:ln w="762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urved Down Arrow 12"/>
          <p:cNvSpPr/>
          <p:nvPr/>
        </p:nvSpPr>
        <p:spPr>
          <a:xfrm>
            <a:off x="838200" y="3276600"/>
            <a:ext cx="1295400" cy="457200"/>
          </a:xfrm>
          <a:prstGeom prst="curvedDownArrow">
            <a:avLst>
              <a:gd name="adj1" fmla="val 25000"/>
              <a:gd name="adj2" fmla="val 50000"/>
              <a:gd name="adj3" fmla="val 35821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Curved Right Arrow 18"/>
          <p:cNvSpPr/>
          <p:nvPr/>
        </p:nvSpPr>
        <p:spPr>
          <a:xfrm rot="16200000">
            <a:off x="5676900" y="2757419"/>
            <a:ext cx="609600" cy="1683631"/>
          </a:xfrm>
          <a:prstGeom prst="curved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8" name="Curved Connector 27"/>
          <p:cNvCxnSpPr/>
          <p:nvPr/>
        </p:nvCxnSpPr>
        <p:spPr>
          <a:xfrm rot="5400000" flipH="1" flipV="1">
            <a:off x="2667000" y="3429000"/>
            <a:ext cx="1447800" cy="838200"/>
          </a:xfrm>
          <a:prstGeom prst="curvedConnector3">
            <a:avLst>
              <a:gd name="adj1" fmla="val 34918"/>
            </a:avLst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urved Connector 31"/>
          <p:cNvCxnSpPr/>
          <p:nvPr/>
        </p:nvCxnSpPr>
        <p:spPr>
          <a:xfrm rot="5400000" flipH="1" flipV="1">
            <a:off x="6629400" y="3733800"/>
            <a:ext cx="1447800" cy="838200"/>
          </a:xfrm>
          <a:prstGeom prst="curvedConnector3">
            <a:avLst>
              <a:gd name="adj1" fmla="val 34918"/>
            </a:avLst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ChangeArrowheads="1"/>
          </p:cNvSpPr>
          <p:nvPr/>
        </p:nvSpPr>
        <p:spPr bwMode="auto">
          <a:xfrm>
            <a:off x="228600" y="381000"/>
            <a:ext cx="8915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en-US" sz="53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4639188"/>
              </p:ext>
            </p:extLst>
          </p:nvPr>
        </p:nvGraphicFramePr>
        <p:xfrm>
          <a:off x="914400" y="2009452"/>
          <a:ext cx="7391400" cy="2743200"/>
        </p:xfrm>
        <a:graphic>
          <a:graphicData uri="http://schemas.openxmlformats.org/drawingml/2006/table">
            <a:tbl>
              <a:tblPr/>
              <a:tblGrid>
                <a:gridCol w="1464334"/>
                <a:gridCol w="1534064"/>
                <a:gridCol w="4393002"/>
              </a:tblGrid>
              <a:tr h="4289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Session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Topic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289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Operations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FF"/>
                    </a:solidFill>
                  </a:tcPr>
                </a:tc>
              </a:tr>
              <a:tr h="4289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Measurement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6FF"/>
                    </a:solidFill>
                  </a:tcPr>
                </a:tc>
              </a:tr>
              <a:tr h="4289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Data </a:t>
                      </a:r>
                      <a:endParaRPr lang="en-US" sz="2400" dirty="0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FF"/>
                    </a:solidFill>
                  </a:tcPr>
                </a:tc>
              </a:tr>
              <a:tr h="4289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Geometry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6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FF"/>
                    </a:solidFill>
                  </a:tcPr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2371761" y="609600"/>
            <a:ext cx="4398960" cy="140038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Clr>
                <a:schemeClr val="tx1"/>
              </a:buClr>
            </a:pPr>
            <a:r>
              <a:rPr lang="en-US" sz="4800" b="1" dirty="0" smtClean="0">
                <a:solidFill>
                  <a:srgbClr val="A50021"/>
                </a:solidFill>
                <a:latin typeface="Arial" charset="0"/>
              </a:rPr>
              <a:t>Learning Labs</a:t>
            </a:r>
          </a:p>
          <a:p>
            <a:pPr>
              <a:spcBef>
                <a:spcPts val="600"/>
              </a:spcBef>
              <a:buClr>
                <a:schemeClr val="tx1"/>
              </a:buClr>
            </a:pPr>
            <a:r>
              <a:rPr lang="en-US" sz="3200" b="1" dirty="0" smtClean="0">
                <a:solidFill>
                  <a:srgbClr val="A50021"/>
                </a:solidFill>
              </a:rPr>
              <a:t>2013-2014</a:t>
            </a:r>
            <a:endParaRPr lang="en-US" sz="3200" b="1" dirty="0">
              <a:solidFill>
                <a:srgbClr val="A5002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sz="4000" b="1" dirty="0">
                <a:solidFill>
                  <a:srgbClr val="C00000"/>
                </a:solidFill>
              </a:rPr>
              <a:t>Featured Book</a:t>
            </a:r>
          </a:p>
        </p:txBody>
      </p:sp>
      <p:pic>
        <p:nvPicPr>
          <p:cNvPr id="4" name="Picture 2" descr="cov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318334"/>
            <a:ext cx="7239000" cy="4796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209800"/>
            <a:ext cx="7391400" cy="3352800"/>
          </a:xfrm>
        </p:spPr>
        <p:txBody>
          <a:bodyPr/>
          <a:lstStyle/>
          <a:p>
            <a:pPr marL="971550" lvl="1" indent="-514350">
              <a:buClrTx/>
              <a:buFont typeface="Arial" pitchFamily="34" charset="0"/>
              <a:buChar char="•"/>
            </a:pPr>
            <a:r>
              <a:rPr lang="en-US" sz="3600" dirty="0" smtClean="0">
                <a:latin typeface="Calibri" pitchFamily="34" charset="0"/>
              </a:rPr>
              <a:t>What’s the connection between the obstacle course, drawing Rosie’s path and spatial relationships? </a:t>
            </a:r>
          </a:p>
          <a:p>
            <a:pPr marL="971550" lvl="1" indent="-514350">
              <a:buClrTx/>
              <a:buFont typeface="Arial" pitchFamily="34" charset="0"/>
              <a:buChar char="•"/>
            </a:pPr>
            <a:r>
              <a:rPr lang="en-US" sz="3600" dirty="0" smtClean="0">
                <a:latin typeface="Calibri" pitchFamily="34" charset="0"/>
              </a:rPr>
              <a:t>In what way are spatial relationships mathematical? </a:t>
            </a:r>
          </a:p>
          <a:p>
            <a:pPr marL="971550" lvl="1" indent="-514350">
              <a:buClrTx/>
              <a:buFont typeface="Arial" pitchFamily="34" charset="0"/>
              <a:buChar char="•"/>
            </a:pPr>
            <a:endParaRPr lang="en-US" sz="3600" dirty="0">
              <a:latin typeface="Calibri" pitchFamily="34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295400" y="838200"/>
            <a:ext cx="6934200" cy="9906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1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Let’s Talk about Math</a:t>
            </a:r>
            <a:endParaRPr kumimoji="0" lang="en-US" sz="51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399" y="60797"/>
            <a:ext cx="8229600" cy="1676400"/>
          </a:xfrm>
        </p:spPr>
        <p:txBody>
          <a:bodyPr/>
          <a:lstStyle/>
          <a:p>
            <a:pPr algn="ctr"/>
            <a:r>
              <a:rPr lang="en-US" sz="5100" b="1" dirty="0" smtClean="0">
                <a:solidFill>
                  <a:srgbClr val="990000"/>
                </a:solidFill>
                <a:latin typeface="Arial" charset="0"/>
              </a:rPr>
              <a:t>Draw a Google map for Rosie’s walk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5668" y="1722606"/>
            <a:ext cx="7485063" cy="3611394"/>
          </a:xfrm>
        </p:spPr>
        <p:txBody>
          <a:bodyPr/>
          <a:lstStyle/>
          <a:p>
            <a:pPr>
              <a:buFontTx/>
              <a:buNone/>
            </a:pPr>
            <a:r>
              <a:rPr lang="en-US" dirty="0" smtClean="0">
                <a:latin typeface="Calibri" pitchFamily="34" charset="0"/>
              </a:rPr>
              <a:t>Work on your own, using the grid paper.</a:t>
            </a:r>
          </a:p>
          <a:p>
            <a:pPr>
              <a:buFontTx/>
              <a:buNone/>
            </a:pPr>
            <a:r>
              <a:rPr lang="en-US" dirty="0" smtClean="0">
                <a:latin typeface="Calibri" pitchFamily="34" charset="0"/>
              </a:rPr>
              <a:t>Rosie must follow a </a:t>
            </a:r>
            <a:r>
              <a:rPr lang="en-US" b="1" dirty="0" smtClean="0">
                <a:solidFill>
                  <a:srgbClr val="FF0000"/>
                </a:solidFill>
                <a:latin typeface="Calibri" pitchFamily="34" charset="0"/>
              </a:rPr>
              <a:t>closed </a:t>
            </a:r>
            <a:r>
              <a:rPr lang="en-US" dirty="0" smtClean="0">
                <a:latin typeface="Calibri" pitchFamily="34" charset="0"/>
              </a:rPr>
              <a:t>path that can be 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dirty="0" smtClean="0">
                <a:solidFill>
                  <a:srgbClr val="FF0000"/>
                </a:solidFill>
                <a:latin typeface="Calibri" pitchFamily="34" charset="0"/>
              </a:rPr>
              <a:t>Circular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dirty="0" smtClean="0">
                <a:solidFill>
                  <a:srgbClr val="FF0000"/>
                </a:solidFill>
                <a:latin typeface="Calibri" pitchFamily="34" charset="0"/>
              </a:rPr>
              <a:t>Rectangular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dirty="0" smtClean="0">
                <a:solidFill>
                  <a:srgbClr val="FF0000"/>
                </a:solidFill>
                <a:latin typeface="Calibri" pitchFamily="34" charset="0"/>
              </a:rPr>
              <a:t>Triangular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371600"/>
            <a:ext cx="7391400" cy="4495800"/>
          </a:xfrm>
        </p:spPr>
        <p:txBody>
          <a:bodyPr/>
          <a:lstStyle/>
          <a:p>
            <a:pPr lvl="0">
              <a:spcBef>
                <a:spcPts val="1800"/>
              </a:spcBef>
              <a:buClrTx/>
              <a:buFont typeface="Arial" pitchFamily="34" charset="0"/>
              <a:buChar char="•"/>
            </a:pPr>
            <a:r>
              <a:rPr lang="en-US" dirty="0" smtClean="0">
                <a:latin typeface="Calibri" pitchFamily="34" charset="0"/>
              </a:rPr>
              <a:t>Find a partner from another table; do not show each other your maps during this activity, until the very end. </a:t>
            </a:r>
          </a:p>
          <a:p>
            <a:pPr lvl="0">
              <a:spcBef>
                <a:spcPts val="1800"/>
              </a:spcBef>
              <a:buClrTx/>
              <a:buFont typeface="Arial" pitchFamily="34" charset="0"/>
              <a:buChar char="•"/>
            </a:pPr>
            <a:r>
              <a:rPr lang="en-US" dirty="0" smtClean="0">
                <a:latin typeface="Calibri" pitchFamily="34" charset="0"/>
              </a:rPr>
              <a:t> Partner A gives B verbal directions as B tries to draw A’s map on another grid paper.  Then B gives A directions.</a:t>
            </a:r>
          </a:p>
          <a:p>
            <a:pPr lvl="0">
              <a:spcBef>
                <a:spcPts val="1800"/>
              </a:spcBef>
              <a:buClrTx/>
              <a:buFont typeface="Arial" pitchFamily="34" charset="0"/>
              <a:buChar char="•"/>
            </a:pPr>
            <a:r>
              <a:rPr lang="en-US" dirty="0" smtClean="0">
                <a:latin typeface="Calibri" pitchFamily="34" charset="0"/>
              </a:rPr>
              <a:t>You may only use movement and direction terms.</a:t>
            </a:r>
          </a:p>
          <a:p>
            <a:pPr lvl="0">
              <a:spcBef>
                <a:spcPts val="1800"/>
              </a:spcBef>
              <a:buClrTx/>
              <a:buFont typeface="Arial" pitchFamily="34" charset="0"/>
              <a:buChar char="•"/>
            </a:pPr>
            <a:endParaRPr lang="en-US" sz="7200" dirty="0">
              <a:latin typeface="Calibri" pitchFamily="34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381000" y="228600"/>
            <a:ext cx="7772400" cy="990600"/>
          </a:xfrm>
          <a:prstGeom prst="rect">
            <a:avLst/>
          </a:prstGeom>
        </p:spPr>
        <p:txBody>
          <a:bodyPr/>
          <a:lstStyle/>
          <a:p>
            <a:pPr lvl="0" eaLnBrk="0" hangingPunct="0">
              <a:spcBef>
                <a:spcPct val="0"/>
              </a:spcBef>
              <a:defRPr/>
            </a:pPr>
            <a:r>
              <a:rPr lang="en-US" sz="5400" b="1" noProof="0" dirty="0" smtClean="0">
                <a:solidFill>
                  <a:srgbClr val="C00000"/>
                </a:solidFill>
              </a:rPr>
              <a:t>GPS for Rosie’s Walk</a:t>
            </a:r>
            <a:endParaRPr kumimoji="0" lang="en-US" sz="51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387812"/>
            <a:ext cx="7010400" cy="4479587"/>
          </a:xfrm>
        </p:spPr>
        <p:txBody>
          <a:bodyPr/>
          <a:lstStyle/>
          <a:p>
            <a:pPr lvl="0">
              <a:spcBef>
                <a:spcPts val="1800"/>
              </a:spcBef>
              <a:buClrTx/>
              <a:buFont typeface="Arial" pitchFamily="34" charset="0"/>
              <a:buChar char="•"/>
            </a:pPr>
            <a:r>
              <a:rPr lang="en-US" dirty="0" smtClean="0">
                <a:latin typeface="Calibri" pitchFamily="34" charset="0"/>
              </a:rPr>
              <a:t>How well did the  map you drew from the directions reflect the one your partner drew and described?</a:t>
            </a:r>
          </a:p>
          <a:p>
            <a:pPr lvl="0">
              <a:spcBef>
                <a:spcPts val="1800"/>
              </a:spcBef>
              <a:buClrTx/>
              <a:buFont typeface="Arial" pitchFamily="34" charset="0"/>
              <a:buChar char="•"/>
            </a:pPr>
            <a:r>
              <a:rPr lang="en-US" dirty="0" smtClean="0">
                <a:latin typeface="Calibri" pitchFamily="34" charset="0"/>
              </a:rPr>
              <a:t>What did you or your partner do that  might have made the task easier or more challenging?  </a:t>
            </a:r>
          </a:p>
          <a:p>
            <a:pPr lvl="0">
              <a:spcBef>
                <a:spcPts val="1800"/>
              </a:spcBef>
              <a:buClrTx/>
              <a:buFont typeface="Arial" pitchFamily="34" charset="0"/>
              <a:buChar char="•"/>
            </a:pPr>
            <a:r>
              <a:rPr lang="en-US" b="1" dirty="0" smtClean="0">
                <a:solidFill>
                  <a:srgbClr val="C00000"/>
                </a:solidFill>
                <a:latin typeface="Calibri" pitchFamily="34" charset="0"/>
              </a:rPr>
              <a:t>Where is the math </a:t>
            </a:r>
            <a:r>
              <a:rPr lang="en-US" dirty="0" smtClean="0">
                <a:latin typeface="Calibri" pitchFamily="34" charset="0"/>
              </a:rPr>
              <a:t>in the Rosie’s Walk activities?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762000" y="381000"/>
            <a:ext cx="7772400" cy="990600"/>
          </a:xfrm>
          <a:prstGeom prst="rect">
            <a:avLst/>
          </a:prstGeom>
        </p:spPr>
        <p:txBody>
          <a:bodyPr/>
          <a:lstStyle/>
          <a:p>
            <a:pPr lvl="0" eaLnBrk="0" hangingPunct="0">
              <a:spcBef>
                <a:spcPct val="0"/>
              </a:spcBef>
              <a:defRPr/>
            </a:pPr>
            <a:r>
              <a:rPr lang="en-US" sz="4800" b="1" noProof="0" dirty="0" smtClean="0">
                <a:solidFill>
                  <a:srgbClr val="C00000"/>
                </a:solidFill>
              </a:rPr>
              <a:t>Let’s Talk About the Math</a:t>
            </a: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34500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Watermark">
  <a:themeElements>
    <a:clrScheme name="3_Watermar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D9D8EC"/>
      </a:accent2>
      <a:accent3>
        <a:srgbClr val="FFFFFF"/>
      </a:accent3>
      <a:accent4>
        <a:srgbClr val="000000"/>
      </a:accent4>
      <a:accent5>
        <a:srgbClr val="E2E2FF"/>
      </a:accent5>
      <a:accent6>
        <a:srgbClr val="C4C4D6"/>
      </a:accent6>
      <a:hlink>
        <a:srgbClr val="6767FF"/>
      </a:hlink>
      <a:folHlink>
        <a:srgbClr val="9933FF"/>
      </a:folHlink>
    </a:clrScheme>
    <a:fontScheme name="3_Waterma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Watermar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Watermark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Watermark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Watermark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Watermark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Watermark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Watermark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Watermark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Watermark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12741</TotalTime>
  <Words>1104</Words>
  <Application>Microsoft Office PowerPoint</Application>
  <PresentationFormat>On-screen Show (4:3)</PresentationFormat>
  <Paragraphs>158</Paragraphs>
  <Slides>19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Custom Design</vt:lpstr>
      <vt:lpstr>3_Watermark</vt:lpstr>
      <vt:lpstr>PowerPoint Presentation</vt:lpstr>
      <vt:lpstr>PowerPoint Presentation</vt:lpstr>
      <vt:lpstr>Let’s Do Math    </vt:lpstr>
      <vt:lpstr>PowerPoint Presentation</vt:lpstr>
      <vt:lpstr>Featured Book</vt:lpstr>
      <vt:lpstr>PowerPoint Presentation</vt:lpstr>
      <vt:lpstr>Draw a Google map for Rosie’s walk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Erikson Institute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Early Mathematics Education</dc:title>
  <dc:creator>jmccray</dc:creator>
  <cp:lastModifiedBy>boardroom</cp:lastModifiedBy>
  <cp:revision>402</cp:revision>
  <cp:lastPrinted>2014-01-17T19:27:08Z</cp:lastPrinted>
  <dcterms:created xsi:type="dcterms:W3CDTF">2013-03-18T17:27:15Z</dcterms:created>
  <dcterms:modified xsi:type="dcterms:W3CDTF">2014-03-28T12:31:14Z</dcterms:modified>
</cp:coreProperties>
</file>